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1" r:id="rId5"/>
    <p:sldId id="259" r:id="rId6"/>
    <p:sldId id="263" r:id="rId7"/>
    <p:sldId id="260" r:id="rId8"/>
    <p:sldId id="262"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057D2F6-72DB-4D59-9DD3-EC4B1C22DAED}" type="datetimeFigureOut">
              <a:rPr lang="tr-TR" smtClean="0"/>
              <a:t>24.11.2020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63AE60-62E1-48A1-BDC4-80CBBBFC99EE}" type="slidenum">
              <a:rPr lang="tr-TR" smtClean="0"/>
              <a:t>‹#›</a:t>
            </a:fld>
            <a:endParaRPr lang="tr-TR"/>
          </a:p>
        </p:txBody>
      </p:sp>
    </p:spTree>
    <p:extLst>
      <p:ext uri="{BB962C8B-B14F-4D97-AF65-F5344CB8AC3E}">
        <p14:creationId xmlns:p14="http://schemas.microsoft.com/office/powerpoint/2010/main" val="167105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057D2F6-72DB-4D59-9DD3-EC4B1C22DAED}" type="datetimeFigureOut">
              <a:rPr lang="tr-TR" smtClean="0"/>
              <a:t>24.11.2020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63AE60-62E1-48A1-BDC4-80CBBBFC99EE}" type="slidenum">
              <a:rPr lang="tr-TR" smtClean="0"/>
              <a:t>‹#›</a:t>
            </a:fld>
            <a:endParaRPr lang="tr-TR"/>
          </a:p>
        </p:txBody>
      </p:sp>
    </p:spTree>
    <p:extLst>
      <p:ext uri="{BB962C8B-B14F-4D97-AF65-F5344CB8AC3E}">
        <p14:creationId xmlns:p14="http://schemas.microsoft.com/office/powerpoint/2010/main" val="259051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057D2F6-72DB-4D59-9DD3-EC4B1C22DAED}" type="datetimeFigureOut">
              <a:rPr lang="tr-TR" smtClean="0"/>
              <a:t>24.11.2020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63AE60-62E1-48A1-BDC4-80CBBBFC99EE}"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078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057D2F6-72DB-4D59-9DD3-EC4B1C22DAED}" type="datetimeFigureOut">
              <a:rPr lang="tr-TR" smtClean="0"/>
              <a:t>24.11.2020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63AE60-62E1-48A1-BDC4-80CBBBFC99EE}" type="slidenum">
              <a:rPr lang="tr-TR" smtClean="0"/>
              <a:t>‹#›</a:t>
            </a:fld>
            <a:endParaRPr lang="tr-TR"/>
          </a:p>
        </p:txBody>
      </p:sp>
    </p:spTree>
    <p:extLst>
      <p:ext uri="{BB962C8B-B14F-4D97-AF65-F5344CB8AC3E}">
        <p14:creationId xmlns:p14="http://schemas.microsoft.com/office/powerpoint/2010/main" val="1213753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057D2F6-72DB-4D59-9DD3-EC4B1C22DAED}" type="datetimeFigureOut">
              <a:rPr lang="tr-TR" smtClean="0"/>
              <a:t>24.11.2020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63AE60-62E1-48A1-BDC4-80CBBBFC99EE}"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11987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057D2F6-72DB-4D59-9DD3-EC4B1C22DAED}" type="datetimeFigureOut">
              <a:rPr lang="tr-TR" smtClean="0"/>
              <a:t>24.11.2020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63AE60-62E1-48A1-BDC4-80CBBBFC99EE}" type="slidenum">
              <a:rPr lang="tr-TR" smtClean="0"/>
              <a:t>‹#›</a:t>
            </a:fld>
            <a:endParaRPr lang="tr-TR"/>
          </a:p>
        </p:txBody>
      </p:sp>
    </p:spTree>
    <p:extLst>
      <p:ext uri="{BB962C8B-B14F-4D97-AF65-F5344CB8AC3E}">
        <p14:creationId xmlns:p14="http://schemas.microsoft.com/office/powerpoint/2010/main" val="2703639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057D2F6-72DB-4D59-9DD3-EC4B1C22DAED}" type="datetimeFigureOut">
              <a:rPr lang="tr-TR" smtClean="0"/>
              <a:t>24.11.2020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63AE60-62E1-48A1-BDC4-80CBBBFC99EE}" type="slidenum">
              <a:rPr lang="tr-TR" smtClean="0"/>
              <a:t>‹#›</a:t>
            </a:fld>
            <a:endParaRPr lang="tr-TR"/>
          </a:p>
        </p:txBody>
      </p:sp>
    </p:spTree>
    <p:extLst>
      <p:ext uri="{BB962C8B-B14F-4D97-AF65-F5344CB8AC3E}">
        <p14:creationId xmlns:p14="http://schemas.microsoft.com/office/powerpoint/2010/main" val="2872230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057D2F6-72DB-4D59-9DD3-EC4B1C22DAED}" type="datetimeFigureOut">
              <a:rPr lang="tr-TR" smtClean="0"/>
              <a:t>24.11.2020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63AE60-62E1-48A1-BDC4-80CBBBFC99EE}" type="slidenum">
              <a:rPr lang="tr-TR" smtClean="0"/>
              <a:t>‹#›</a:t>
            </a:fld>
            <a:endParaRPr lang="tr-TR"/>
          </a:p>
        </p:txBody>
      </p:sp>
    </p:spTree>
    <p:extLst>
      <p:ext uri="{BB962C8B-B14F-4D97-AF65-F5344CB8AC3E}">
        <p14:creationId xmlns:p14="http://schemas.microsoft.com/office/powerpoint/2010/main" val="46421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057D2F6-72DB-4D59-9DD3-EC4B1C22DAED}" type="datetimeFigureOut">
              <a:rPr lang="tr-TR" smtClean="0"/>
              <a:t>24.11.2020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63AE60-62E1-48A1-BDC4-80CBBBFC99EE}" type="slidenum">
              <a:rPr lang="tr-TR" smtClean="0"/>
              <a:t>‹#›</a:t>
            </a:fld>
            <a:endParaRPr lang="tr-TR"/>
          </a:p>
        </p:txBody>
      </p:sp>
    </p:spTree>
    <p:extLst>
      <p:ext uri="{BB962C8B-B14F-4D97-AF65-F5344CB8AC3E}">
        <p14:creationId xmlns:p14="http://schemas.microsoft.com/office/powerpoint/2010/main" val="426517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057D2F6-72DB-4D59-9DD3-EC4B1C22DAED}" type="datetimeFigureOut">
              <a:rPr lang="tr-TR" smtClean="0"/>
              <a:t>24.11.2020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63AE60-62E1-48A1-BDC4-80CBBBFC99EE}" type="slidenum">
              <a:rPr lang="tr-TR" smtClean="0"/>
              <a:t>‹#›</a:t>
            </a:fld>
            <a:endParaRPr lang="tr-TR"/>
          </a:p>
        </p:txBody>
      </p:sp>
    </p:spTree>
    <p:extLst>
      <p:ext uri="{BB962C8B-B14F-4D97-AF65-F5344CB8AC3E}">
        <p14:creationId xmlns:p14="http://schemas.microsoft.com/office/powerpoint/2010/main" val="36122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057D2F6-72DB-4D59-9DD3-EC4B1C22DAED}" type="datetimeFigureOut">
              <a:rPr lang="tr-TR" smtClean="0"/>
              <a:t>24.11.2020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663AE60-62E1-48A1-BDC4-80CBBBFC99EE}" type="slidenum">
              <a:rPr lang="tr-TR" smtClean="0"/>
              <a:t>‹#›</a:t>
            </a:fld>
            <a:endParaRPr lang="tr-TR"/>
          </a:p>
        </p:txBody>
      </p:sp>
    </p:spTree>
    <p:extLst>
      <p:ext uri="{BB962C8B-B14F-4D97-AF65-F5344CB8AC3E}">
        <p14:creationId xmlns:p14="http://schemas.microsoft.com/office/powerpoint/2010/main" val="212198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057D2F6-72DB-4D59-9DD3-EC4B1C22DAED}" type="datetimeFigureOut">
              <a:rPr lang="tr-TR" smtClean="0"/>
              <a:t>24.11.2020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663AE60-62E1-48A1-BDC4-80CBBBFC99EE}" type="slidenum">
              <a:rPr lang="tr-TR" smtClean="0"/>
              <a:t>‹#›</a:t>
            </a:fld>
            <a:endParaRPr lang="tr-TR"/>
          </a:p>
        </p:txBody>
      </p:sp>
    </p:spTree>
    <p:extLst>
      <p:ext uri="{BB962C8B-B14F-4D97-AF65-F5344CB8AC3E}">
        <p14:creationId xmlns:p14="http://schemas.microsoft.com/office/powerpoint/2010/main" val="419624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057D2F6-72DB-4D59-9DD3-EC4B1C22DAED}" type="datetimeFigureOut">
              <a:rPr lang="tr-TR" smtClean="0"/>
              <a:t>24.11.2020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663AE60-62E1-48A1-BDC4-80CBBBFC99EE}" type="slidenum">
              <a:rPr lang="tr-TR" smtClean="0"/>
              <a:t>‹#›</a:t>
            </a:fld>
            <a:endParaRPr lang="tr-TR"/>
          </a:p>
        </p:txBody>
      </p:sp>
    </p:spTree>
    <p:extLst>
      <p:ext uri="{BB962C8B-B14F-4D97-AF65-F5344CB8AC3E}">
        <p14:creationId xmlns:p14="http://schemas.microsoft.com/office/powerpoint/2010/main" val="188498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7D2F6-72DB-4D59-9DD3-EC4B1C22DAED}" type="datetimeFigureOut">
              <a:rPr lang="tr-TR" smtClean="0"/>
              <a:t>24.11.2020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663AE60-62E1-48A1-BDC4-80CBBBFC99EE}" type="slidenum">
              <a:rPr lang="tr-TR" smtClean="0"/>
              <a:t>‹#›</a:t>
            </a:fld>
            <a:endParaRPr lang="tr-TR"/>
          </a:p>
        </p:txBody>
      </p:sp>
    </p:spTree>
    <p:extLst>
      <p:ext uri="{BB962C8B-B14F-4D97-AF65-F5344CB8AC3E}">
        <p14:creationId xmlns:p14="http://schemas.microsoft.com/office/powerpoint/2010/main" val="75094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057D2F6-72DB-4D59-9DD3-EC4B1C22DAED}" type="datetimeFigureOut">
              <a:rPr lang="tr-TR" smtClean="0"/>
              <a:t>24.11.2020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663AE60-62E1-48A1-BDC4-80CBBBFC99EE}" type="slidenum">
              <a:rPr lang="tr-TR" smtClean="0"/>
              <a:t>‹#›</a:t>
            </a:fld>
            <a:endParaRPr lang="tr-TR"/>
          </a:p>
        </p:txBody>
      </p:sp>
    </p:spTree>
    <p:extLst>
      <p:ext uri="{BB962C8B-B14F-4D97-AF65-F5344CB8AC3E}">
        <p14:creationId xmlns:p14="http://schemas.microsoft.com/office/powerpoint/2010/main" val="54039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057D2F6-72DB-4D59-9DD3-EC4B1C22DAED}" type="datetimeFigureOut">
              <a:rPr lang="tr-TR" smtClean="0"/>
              <a:t>24.11.2020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663AE60-62E1-48A1-BDC4-80CBBBFC99EE}" type="slidenum">
              <a:rPr lang="tr-TR" smtClean="0"/>
              <a:t>‹#›</a:t>
            </a:fld>
            <a:endParaRPr lang="tr-TR"/>
          </a:p>
        </p:txBody>
      </p:sp>
    </p:spTree>
    <p:extLst>
      <p:ext uri="{BB962C8B-B14F-4D97-AF65-F5344CB8AC3E}">
        <p14:creationId xmlns:p14="http://schemas.microsoft.com/office/powerpoint/2010/main" val="45240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57D2F6-72DB-4D59-9DD3-EC4B1C22DAED}" type="datetimeFigureOut">
              <a:rPr lang="tr-TR" smtClean="0"/>
              <a:t>24.11.2020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663AE60-62E1-48A1-BDC4-80CBBBFC99EE}" type="slidenum">
              <a:rPr lang="tr-TR" smtClean="0"/>
              <a:t>‹#›</a:t>
            </a:fld>
            <a:endParaRPr lang="tr-TR"/>
          </a:p>
        </p:txBody>
      </p:sp>
    </p:spTree>
    <p:extLst>
      <p:ext uri="{BB962C8B-B14F-4D97-AF65-F5344CB8AC3E}">
        <p14:creationId xmlns:p14="http://schemas.microsoft.com/office/powerpoint/2010/main" val="34720406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smtClean="0"/>
              <a:t>9 MİZAÇ TİPİ</a:t>
            </a:r>
            <a:br>
              <a:rPr lang="tr-TR" dirty="0" smtClean="0"/>
            </a:br>
            <a:r>
              <a:rPr lang="tr-TR" dirty="0" smtClean="0"/>
              <a:t>(</a:t>
            </a:r>
            <a:r>
              <a:rPr lang="tr-TR" dirty="0" err="1" smtClean="0"/>
              <a:t>Enneagram</a:t>
            </a:r>
            <a:r>
              <a:rPr lang="tr-TR" dirty="0" smtClean="0"/>
              <a:t>)</a:t>
            </a:r>
            <a:endParaRPr lang="tr-TR" dirty="0"/>
          </a:p>
        </p:txBody>
      </p:sp>
      <p:sp>
        <p:nvSpPr>
          <p:cNvPr id="3" name="Alt Başlık 2"/>
          <p:cNvSpPr>
            <a:spLocks noGrp="1"/>
          </p:cNvSpPr>
          <p:nvPr>
            <p:ph type="subTitle" idx="1"/>
          </p:nvPr>
        </p:nvSpPr>
        <p:spPr/>
        <p:txBody>
          <a:bodyPr/>
          <a:lstStyle/>
          <a:p>
            <a:pPr algn="ctr"/>
            <a:r>
              <a:rPr lang="tr-TR" dirty="0" err="1" smtClean="0"/>
              <a:t>Psk</a:t>
            </a:r>
            <a:r>
              <a:rPr lang="tr-TR" dirty="0" smtClean="0"/>
              <a:t>. Dan. Feyza cebeci</a:t>
            </a:r>
          </a:p>
          <a:p>
            <a:endParaRPr lang="tr-TR" dirty="0" smtClean="0"/>
          </a:p>
          <a:p>
            <a:endParaRPr lang="tr-TR" dirty="0"/>
          </a:p>
        </p:txBody>
      </p:sp>
    </p:spTree>
    <p:extLst>
      <p:ext uri="{BB962C8B-B14F-4D97-AF65-F5344CB8AC3E}">
        <p14:creationId xmlns:p14="http://schemas.microsoft.com/office/powerpoint/2010/main" val="4254644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45127"/>
          </a:xfrm>
        </p:spPr>
        <p:txBody>
          <a:bodyPr>
            <a:normAutofit fontScale="90000"/>
          </a:bodyPr>
          <a:lstStyle/>
          <a:p>
            <a:r>
              <a:rPr lang="tr-TR" dirty="0"/>
              <a:t>DTM1: Kusursuzluğu arayan mizaç tipi/ Mükemmeliyetçi</a:t>
            </a:r>
          </a:p>
        </p:txBody>
      </p:sp>
      <p:sp>
        <p:nvSpPr>
          <p:cNvPr id="3" name="İçerik Yer Tutucusu 2"/>
          <p:cNvSpPr>
            <a:spLocks noGrp="1"/>
          </p:cNvSpPr>
          <p:nvPr>
            <p:ph idx="1"/>
          </p:nvPr>
        </p:nvSpPr>
        <p:spPr>
          <a:xfrm>
            <a:off x="677334" y="2160589"/>
            <a:ext cx="8596668" cy="4184793"/>
          </a:xfrm>
        </p:spPr>
        <p:txBody>
          <a:bodyPr/>
          <a:lstStyle/>
          <a:p>
            <a:r>
              <a:rPr lang="tr-TR" dirty="0">
                <a:solidFill>
                  <a:schemeClr val="accent5"/>
                </a:solidFill>
              </a:rPr>
              <a:t>Anahtar Kelimeler: Ciddi, uslu, olgun, doğrucu, mantıklı konuşan, planlı, kontrollü ve </a:t>
            </a:r>
            <a:r>
              <a:rPr lang="tr-TR" dirty="0" smtClean="0">
                <a:solidFill>
                  <a:schemeClr val="accent5"/>
                </a:solidFill>
              </a:rPr>
              <a:t>eleştirel</a:t>
            </a:r>
          </a:p>
          <a:p>
            <a:r>
              <a:rPr lang="tr-TR" dirty="0"/>
              <a:t>Genel olarak temizliğe çok önem veren, titiz ve </a:t>
            </a:r>
            <a:r>
              <a:rPr lang="tr-TR" dirty="0" smtClean="0"/>
              <a:t>düzenlidirler.</a:t>
            </a:r>
          </a:p>
          <a:p>
            <a:r>
              <a:rPr lang="tr-TR" dirty="0" smtClean="0"/>
              <a:t> </a:t>
            </a:r>
            <a:r>
              <a:rPr lang="tr-TR" dirty="0"/>
              <a:t>Kurallara uygun davranmaya özen gösterir ve kurallara uymayan arkadaşlarını uyarabilir</a:t>
            </a:r>
            <a:r>
              <a:rPr lang="tr-TR" dirty="0" smtClean="0"/>
              <a:t>.</a:t>
            </a:r>
          </a:p>
          <a:p>
            <a:r>
              <a:rPr lang="tr-TR" dirty="0" smtClean="0"/>
              <a:t> </a:t>
            </a:r>
            <a:r>
              <a:rPr lang="tr-TR" dirty="0"/>
              <a:t>Her şeyi tam ve eksiksiz yapmak ister, bir şey yanlış veya eksik olduğunda rahatsız olur</a:t>
            </a:r>
            <a:r>
              <a:rPr lang="tr-TR" dirty="0" smtClean="0"/>
              <a:t>.</a:t>
            </a:r>
          </a:p>
          <a:p>
            <a:r>
              <a:rPr lang="tr-TR" dirty="0" smtClean="0"/>
              <a:t> </a:t>
            </a:r>
            <a:r>
              <a:rPr lang="tr-TR" dirty="0"/>
              <a:t>Hata yaptığında kendisini suçlar ve gerilir. Kendi hatalarını hemen düzeltmek ister</a:t>
            </a:r>
            <a:r>
              <a:rPr lang="tr-TR" dirty="0" smtClean="0"/>
              <a:t>.</a:t>
            </a:r>
          </a:p>
          <a:p>
            <a:r>
              <a:rPr lang="tr-TR" dirty="0" smtClean="0"/>
              <a:t> </a:t>
            </a:r>
            <a:r>
              <a:rPr lang="tr-TR" dirty="0"/>
              <a:t>Hem kendi hem de çevresinin yaptığı hatalarla müdahale eder</a:t>
            </a:r>
            <a:r>
              <a:rPr lang="tr-TR" dirty="0" smtClean="0"/>
              <a:t>.</a:t>
            </a:r>
          </a:p>
          <a:p>
            <a:r>
              <a:rPr lang="tr-TR" dirty="0" smtClean="0"/>
              <a:t> </a:t>
            </a:r>
            <a:r>
              <a:rPr lang="tr-TR" dirty="0"/>
              <a:t>Haksızlık yapmamaya özen gösterir ve başka birine haksızlık yapıldığını gördüğünde çabuk kızar.</a:t>
            </a:r>
          </a:p>
        </p:txBody>
      </p:sp>
    </p:spTree>
    <p:extLst>
      <p:ext uri="{BB962C8B-B14F-4D97-AF65-F5344CB8AC3E}">
        <p14:creationId xmlns:p14="http://schemas.microsoft.com/office/powerpoint/2010/main" val="141909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8785321" cy="1108364"/>
          </a:xfrm>
        </p:spPr>
        <p:txBody>
          <a:bodyPr>
            <a:normAutofit fontScale="90000"/>
          </a:bodyPr>
          <a:lstStyle/>
          <a:p>
            <a:r>
              <a:rPr lang="tr-TR" dirty="0"/>
              <a:t>DTM2: Duyguları hissetmeyi arayan mizaç </a:t>
            </a:r>
            <a:r>
              <a:rPr lang="tr-TR" dirty="0" smtClean="0"/>
              <a:t>tipi / Yardımsever </a:t>
            </a:r>
            <a:endParaRPr lang="tr-TR" dirty="0"/>
          </a:p>
        </p:txBody>
      </p:sp>
      <p:sp>
        <p:nvSpPr>
          <p:cNvPr id="3" name="İçerik Yer Tutucusu 2"/>
          <p:cNvSpPr>
            <a:spLocks noGrp="1"/>
          </p:cNvSpPr>
          <p:nvPr>
            <p:ph idx="1"/>
          </p:nvPr>
        </p:nvSpPr>
        <p:spPr>
          <a:xfrm>
            <a:off x="677333" y="1717964"/>
            <a:ext cx="10018376" cy="4973781"/>
          </a:xfrm>
        </p:spPr>
        <p:txBody>
          <a:bodyPr>
            <a:normAutofit fontScale="77500" lnSpcReduction="20000"/>
          </a:bodyPr>
          <a:lstStyle/>
          <a:p>
            <a:r>
              <a:rPr lang="tr-TR" dirty="0">
                <a:solidFill>
                  <a:schemeClr val="accent1"/>
                </a:solidFill>
              </a:rPr>
              <a:t>Anahtar Kelimeler: </a:t>
            </a:r>
            <a:r>
              <a:rPr lang="tr-TR" dirty="0">
                <a:solidFill>
                  <a:schemeClr val="tx1"/>
                </a:solidFill>
              </a:rPr>
              <a:t>Konuşkan, güler yüzlü, cana yakın, sıcakkanlı, duygularını belli eden, arkadaş canlısı, alıngan, </a:t>
            </a:r>
            <a:r>
              <a:rPr lang="tr-TR" dirty="0" err="1" smtClean="0">
                <a:solidFill>
                  <a:schemeClr val="tx1"/>
                </a:solidFill>
              </a:rPr>
              <a:t>tutturmacı</a:t>
            </a:r>
            <a:endParaRPr lang="tr-TR" dirty="0">
              <a:solidFill>
                <a:schemeClr val="tx1"/>
              </a:solidFill>
            </a:endParaRPr>
          </a:p>
          <a:p>
            <a:r>
              <a:rPr lang="tr-TR" sz="1900" dirty="0">
                <a:solidFill>
                  <a:schemeClr val="tx1"/>
                </a:solidFill>
              </a:rPr>
              <a:t>G</a:t>
            </a:r>
            <a:r>
              <a:rPr lang="tr-TR" sz="1900" dirty="0" smtClean="0">
                <a:solidFill>
                  <a:schemeClr val="tx1"/>
                </a:solidFill>
              </a:rPr>
              <a:t>enel </a:t>
            </a:r>
            <a:r>
              <a:rPr lang="tr-TR" sz="1900" dirty="0">
                <a:solidFill>
                  <a:schemeClr val="tx1"/>
                </a:solidFill>
              </a:rPr>
              <a:t>olarak ilişki odaklı ve sevgi dolu kişiler olup, duyguları doğrultusunda hareket ederler</a:t>
            </a:r>
            <a:r>
              <a:rPr lang="tr-TR" sz="1900" dirty="0" smtClean="0">
                <a:solidFill>
                  <a:schemeClr val="tx1"/>
                </a:solidFill>
              </a:rPr>
              <a:t>.</a:t>
            </a:r>
          </a:p>
          <a:p>
            <a:r>
              <a:rPr lang="tr-TR" sz="1900" dirty="0" smtClean="0">
                <a:solidFill>
                  <a:schemeClr val="tx1"/>
                </a:solidFill>
              </a:rPr>
              <a:t> </a:t>
            </a:r>
            <a:r>
              <a:rPr lang="tr-TR" sz="1900" dirty="0">
                <a:solidFill>
                  <a:schemeClr val="tx1"/>
                </a:solidFill>
              </a:rPr>
              <a:t>Sosyal yönleri kuvvetli, dışa dönük, hareketli, çevresindekilere karşı sıcak ve ilgili, insanlarla çabuk kaynaşabilen, arkadaş canlısı ve yardımsever bir yapıya sahiptirler</a:t>
            </a:r>
            <a:r>
              <a:rPr lang="tr-TR" sz="1900" dirty="0" smtClean="0">
                <a:solidFill>
                  <a:schemeClr val="tx1"/>
                </a:solidFill>
              </a:rPr>
              <a:t>.</a:t>
            </a:r>
          </a:p>
          <a:p>
            <a:r>
              <a:rPr lang="tr-TR" sz="1900" dirty="0" smtClean="0">
                <a:solidFill>
                  <a:schemeClr val="tx1"/>
                </a:solidFill>
              </a:rPr>
              <a:t> </a:t>
            </a:r>
            <a:r>
              <a:rPr lang="tr-TR" sz="1900" dirty="0">
                <a:solidFill>
                  <a:schemeClr val="tx1"/>
                </a:solidFill>
              </a:rPr>
              <a:t>İlişkiler içinde “var olurlar“ ve ilişkilerini çok fazla önemserler</a:t>
            </a:r>
            <a:r>
              <a:rPr lang="tr-TR" sz="1900" dirty="0" smtClean="0">
                <a:solidFill>
                  <a:schemeClr val="tx1"/>
                </a:solidFill>
              </a:rPr>
              <a:t>.</a:t>
            </a:r>
          </a:p>
          <a:p>
            <a:r>
              <a:rPr lang="tr-TR" sz="1900" dirty="0" smtClean="0">
                <a:solidFill>
                  <a:schemeClr val="tx1"/>
                </a:solidFill>
              </a:rPr>
              <a:t> </a:t>
            </a:r>
            <a:r>
              <a:rPr lang="tr-TR" sz="1900" dirty="0">
                <a:solidFill>
                  <a:schemeClr val="tx1"/>
                </a:solidFill>
              </a:rPr>
              <a:t>Çevrelerindekilerin ihtiyaç ve beklentilerini çok çabuk fark eder ve kendilerini yardım etmek zorunda hissederler. </a:t>
            </a:r>
            <a:endParaRPr lang="tr-TR" sz="1900" dirty="0" smtClean="0">
              <a:solidFill>
                <a:schemeClr val="tx1"/>
              </a:solidFill>
            </a:endParaRPr>
          </a:p>
          <a:p>
            <a:r>
              <a:rPr lang="tr-TR" sz="1900" dirty="0">
                <a:solidFill>
                  <a:schemeClr val="tx1"/>
                </a:solidFill>
              </a:rPr>
              <a:t>M</a:t>
            </a:r>
            <a:r>
              <a:rPr lang="tr-TR" sz="1900" dirty="0" smtClean="0">
                <a:solidFill>
                  <a:schemeClr val="tx1"/>
                </a:solidFill>
              </a:rPr>
              <a:t>uhatapları </a:t>
            </a:r>
            <a:r>
              <a:rPr lang="tr-TR" sz="1900" dirty="0">
                <a:solidFill>
                  <a:schemeClr val="tx1"/>
                </a:solidFill>
              </a:rPr>
              <a:t>için ilgi, yardım ve fedakârlık anlamına gelecek tutum ve davranışları çok sık sergilerler. Aynı şekilde onlardan da yardımsever, fedakar ve içten bir şekilde davranmalarını beklerler. Bunun aksi davranışlar gördüklerinde ise; çok çabuk kırılır, üzülür ve motivasyonları düşer</a:t>
            </a:r>
            <a:r>
              <a:rPr lang="tr-TR" sz="1900" dirty="0" smtClean="0">
                <a:solidFill>
                  <a:schemeClr val="tx1"/>
                </a:solidFill>
              </a:rPr>
              <a:t>.</a:t>
            </a:r>
          </a:p>
          <a:p>
            <a:r>
              <a:rPr lang="tr-TR" sz="1900" dirty="0" smtClean="0">
                <a:solidFill>
                  <a:schemeClr val="tx1"/>
                </a:solidFill>
              </a:rPr>
              <a:t> </a:t>
            </a:r>
            <a:r>
              <a:rPr lang="tr-TR" sz="1900" dirty="0">
                <a:solidFill>
                  <a:schemeClr val="tx1"/>
                </a:solidFill>
              </a:rPr>
              <a:t>İlişkilerine çok önem verdikleri ve karşısındaki kişileri kırmak istemedikleri için, “hayır” demekte zorlanırlar. </a:t>
            </a:r>
            <a:endParaRPr lang="tr-TR" sz="1900" dirty="0" smtClean="0">
              <a:solidFill>
                <a:schemeClr val="tx1"/>
              </a:solidFill>
            </a:endParaRPr>
          </a:p>
          <a:p>
            <a:r>
              <a:rPr lang="tr-TR" sz="1900" dirty="0" smtClean="0">
                <a:solidFill>
                  <a:schemeClr val="tx1"/>
                </a:solidFill>
              </a:rPr>
              <a:t>Sevdiklerinin </a:t>
            </a:r>
            <a:r>
              <a:rPr lang="tr-TR" sz="1900" dirty="0">
                <a:solidFill>
                  <a:schemeClr val="tx1"/>
                </a:solidFill>
              </a:rPr>
              <a:t>dertleriyle kendi dertleri gibi dertlenir ve problemlerini çözmek için fedakarca uğraşırlar. Hatta bazen muhataplarını memnun etmekle o kadar meşgul olurlar ki kendi ihtiyaçlarını göz ardı edebilirler</a:t>
            </a:r>
            <a:r>
              <a:rPr lang="tr-TR" sz="1900" dirty="0" smtClean="0">
                <a:solidFill>
                  <a:schemeClr val="tx1"/>
                </a:solidFill>
              </a:rPr>
              <a:t>.</a:t>
            </a:r>
          </a:p>
          <a:p>
            <a:r>
              <a:rPr lang="tr-TR" sz="1900" dirty="0" smtClean="0">
                <a:solidFill>
                  <a:schemeClr val="tx1"/>
                </a:solidFill>
              </a:rPr>
              <a:t> Kendilerini </a:t>
            </a:r>
            <a:r>
              <a:rPr lang="tr-TR" sz="1900" dirty="0">
                <a:solidFill>
                  <a:schemeClr val="tx1"/>
                </a:solidFill>
              </a:rPr>
              <a:t>sevdirmeye ve beğendirmeye çaba gösterir, herhangi bir ortamda fark edilmek ve ilgi çekmekten çok hoşlanırlar. </a:t>
            </a:r>
            <a:endParaRPr lang="tr-TR" sz="1900" dirty="0" smtClean="0">
              <a:solidFill>
                <a:schemeClr val="tx1"/>
              </a:solidFill>
            </a:endParaRPr>
          </a:p>
          <a:p>
            <a:r>
              <a:rPr lang="tr-TR" sz="1900" dirty="0" smtClean="0">
                <a:solidFill>
                  <a:schemeClr val="tx1"/>
                </a:solidFill>
              </a:rPr>
              <a:t>Olumsuz </a:t>
            </a:r>
            <a:r>
              <a:rPr lang="tr-TR" sz="1900" dirty="0">
                <a:solidFill>
                  <a:schemeClr val="tx1"/>
                </a:solidFill>
              </a:rPr>
              <a:t>bir söz ya da tutum karşısında durumu kişiselleştirerek çok kolay alınganlık gösterebilen DTM2’ler, istek ve beklentilerinin karşılanmadığı durumlarda çok çabuk hayal kırıklığı yaşarlar</a:t>
            </a:r>
            <a:r>
              <a:rPr lang="tr-TR" dirty="0">
                <a:solidFill>
                  <a:schemeClr val="tx1"/>
                </a:solidFill>
              </a:rPr>
              <a:t>.</a:t>
            </a:r>
          </a:p>
        </p:txBody>
      </p:sp>
    </p:spTree>
    <p:extLst>
      <p:ext uri="{BB962C8B-B14F-4D97-AF65-F5344CB8AC3E}">
        <p14:creationId xmlns:p14="http://schemas.microsoft.com/office/powerpoint/2010/main" val="1863309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60219"/>
            <a:ext cx="8596668" cy="775855"/>
          </a:xfrm>
        </p:spPr>
        <p:txBody>
          <a:bodyPr>
            <a:normAutofit fontScale="90000"/>
          </a:bodyPr>
          <a:lstStyle/>
          <a:p>
            <a:r>
              <a:rPr lang="tr-TR" dirty="0"/>
              <a:t>DTM3: Hayran olunacak kendilik imajı arayan mizaç tipi / Başarı odaklı</a:t>
            </a:r>
          </a:p>
        </p:txBody>
      </p:sp>
      <p:sp>
        <p:nvSpPr>
          <p:cNvPr id="3" name="İçerik Yer Tutucusu 2"/>
          <p:cNvSpPr>
            <a:spLocks noGrp="1"/>
          </p:cNvSpPr>
          <p:nvPr>
            <p:ph idx="1"/>
          </p:nvPr>
        </p:nvSpPr>
        <p:spPr>
          <a:xfrm>
            <a:off x="677334" y="1607126"/>
            <a:ext cx="10170775" cy="5043055"/>
          </a:xfrm>
        </p:spPr>
        <p:txBody>
          <a:bodyPr>
            <a:normAutofit fontScale="85000" lnSpcReduction="10000"/>
          </a:bodyPr>
          <a:lstStyle/>
          <a:p>
            <a:r>
              <a:rPr lang="tr-TR" dirty="0">
                <a:solidFill>
                  <a:schemeClr val="accent5"/>
                </a:solidFill>
              </a:rPr>
              <a:t>Anahtar Kelimeler</a:t>
            </a:r>
            <a:r>
              <a:rPr lang="tr-TR" dirty="0" smtClean="0">
                <a:solidFill>
                  <a:schemeClr val="accent5"/>
                </a:solidFill>
              </a:rPr>
              <a:t>: Canlı</a:t>
            </a:r>
            <a:r>
              <a:rPr lang="tr-TR" dirty="0">
                <a:solidFill>
                  <a:schemeClr val="accent5"/>
                </a:solidFill>
              </a:rPr>
              <a:t>, enerjik, popüler, imajına önem veren, </a:t>
            </a:r>
            <a:r>
              <a:rPr lang="tr-TR" dirty="0" err="1">
                <a:solidFill>
                  <a:schemeClr val="accent5"/>
                </a:solidFill>
              </a:rPr>
              <a:t>adaptif</a:t>
            </a:r>
            <a:r>
              <a:rPr lang="tr-TR" dirty="0">
                <a:solidFill>
                  <a:schemeClr val="accent5"/>
                </a:solidFill>
              </a:rPr>
              <a:t>, pratik, yarışmacı, özgüveni </a:t>
            </a:r>
            <a:r>
              <a:rPr lang="tr-TR" dirty="0" smtClean="0">
                <a:solidFill>
                  <a:schemeClr val="accent5"/>
                </a:solidFill>
              </a:rPr>
              <a:t>yüksek</a:t>
            </a:r>
          </a:p>
          <a:p>
            <a:r>
              <a:rPr lang="tr-TR" dirty="0" smtClean="0"/>
              <a:t>Genel </a:t>
            </a:r>
            <a:r>
              <a:rPr lang="tr-TR" dirty="0"/>
              <a:t>olarak kendine güveni yüksek, enerjik, imaj ve görünümlerine çok önem veren, çevrelerinde etki ve hayranlık uyandıracak özelliklere sahip olmak isteyen kişilerdir. </a:t>
            </a:r>
            <a:endParaRPr lang="tr-TR" dirty="0" smtClean="0"/>
          </a:p>
          <a:p>
            <a:r>
              <a:rPr lang="tr-TR" dirty="0"/>
              <a:t> Karşı tarafın onları nasıl görüp değerlendirdiğine çok dikkat ederler</a:t>
            </a:r>
            <a:r>
              <a:rPr lang="tr-TR" dirty="0" smtClean="0"/>
              <a:t>.</a:t>
            </a:r>
          </a:p>
          <a:p>
            <a:r>
              <a:rPr lang="tr-TR" dirty="0" smtClean="0"/>
              <a:t> </a:t>
            </a:r>
            <a:r>
              <a:rPr lang="tr-TR" dirty="0"/>
              <a:t>Yaşamlarının her alanında ulaşmak istedikleri bir hedefleri olan DTM3’ler hırslı, rekabetçi ve yarışmacı bir yapıya sahiptirler</a:t>
            </a:r>
            <a:r>
              <a:rPr lang="tr-TR" dirty="0" smtClean="0"/>
              <a:t>.</a:t>
            </a:r>
          </a:p>
          <a:p>
            <a:r>
              <a:rPr lang="tr-TR" dirty="0" smtClean="0"/>
              <a:t> </a:t>
            </a:r>
            <a:r>
              <a:rPr lang="tr-TR" dirty="0"/>
              <a:t>Başarı, prestij, statü ve kariyer sahibi olmak bu kişilerin hayatında oldukça önemli bir yere sahiptir</a:t>
            </a:r>
            <a:r>
              <a:rPr lang="tr-TR" dirty="0" smtClean="0"/>
              <a:t>.</a:t>
            </a:r>
          </a:p>
          <a:p>
            <a:r>
              <a:rPr lang="tr-TR" dirty="0" smtClean="0"/>
              <a:t> </a:t>
            </a:r>
            <a:r>
              <a:rPr lang="tr-TR" dirty="0"/>
              <a:t>Kaybetmek, yenilmek, engellenmek ve potansiyellerini etkin ve verimli bir biçimde kullanamamaktan oldukça rahatsız olurlar</a:t>
            </a:r>
            <a:r>
              <a:rPr lang="tr-TR" dirty="0" smtClean="0"/>
              <a:t>.</a:t>
            </a:r>
          </a:p>
          <a:p>
            <a:r>
              <a:rPr lang="tr-TR" dirty="0" smtClean="0"/>
              <a:t> </a:t>
            </a:r>
            <a:r>
              <a:rPr lang="tr-TR" dirty="0"/>
              <a:t>Oldukça </a:t>
            </a:r>
            <a:r>
              <a:rPr lang="tr-TR" dirty="0" err="1"/>
              <a:t>adaptif</a:t>
            </a:r>
            <a:r>
              <a:rPr lang="tr-TR" dirty="0"/>
              <a:t> kişilerdir. Sosyal zekaları sayesinde, bir ortama girdiklerinde kimle nasıl konuşmaları gerektiğini çok iyi hesap eder ve o şekilde konuşurlar</a:t>
            </a:r>
            <a:r>
              <a:rPr lang="tr-TR" dirty="0" smtClean="0"/>
              <a:t>.</a:t>
            </a:r>
          </a:p>
          <a:p>
            <a:r>
              <a:rPr lang="tr-TR" dirty="0" smtClean="0"/>
              <a:t> </a:t>
            </a:r>
            <a:r>
              <a:rPr lang="tr-TR" dirty="0"/>
              <a:t>İçinde bulundukları grubun-topluluğun değer verilen, kabul gören ve beğenilen imajlarını çok hızlı ve pratik bir biçimde kendilerinde modelleyebilirler. Bu sayede bulundukları ortamın şartlarına göre davranışlarını ayarlamakta ve o ortam içerisinde popüler, ilgi çekici ve beğenilen kişi olmakta başarılı olurlar. </a:t>
            </a:r>
            <a:endParaRPr lang="tr-TR" dirty="0" smtClean="0"/>
          </a:p>
          <a:p>
            <a:r>
              <a:rPr lang="tr-TR" dirty="0" smtClean="0"/>
              <a:t>Ulaşmak </a:t>
            </a:r>
            <a:r>
              <a:rPr lang="tr-TR" dirty="0"/>
              <a:t>istedikleri hedef ve başarılara kolayca motive olabilen DTM3’ler hiçbir şeyden olumsuz etkilenmiyor gibi görünebilirler</a:t>
            </a:r>
            <a:r>
              <a:rPr lang="tr-TR" dirty="0" smtClean="0"/>
              <a:t>.</a:t>
            </a:r>
          </a:p>
          <a:p>
            <a:r>
              <a:rPr lang="tr-TR" dirty="0" smtClean="0"/>
              <a:t> </a:t>
            </a:r>
            <a:r>
              <a:rPr lang="tr-TR" dirty="0"/>
              <a:t>Özellikle olumsuz duyguları kendilerine engel yapmadan hiç durmaksızın yollarında ilerleyebilirler. Aynı şekilde çevrelerindekileri de olumsuz duygularına takılmamaları konusunda destekleyip, motive edebilirler.</a:t>
            </a:r>
          </a:p>
        </p:txBody>
      </p:sp>
    </p:spTree>
    <p:extLst>
      <p:ext uri="{BB962C8B-B14F-4D97-AF65-F5344CB8AC3E}">
        <p14:creationId xmlns:p14="http://schemas.microsoft.com/office/powerpoint/2010/main" val="286165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2134" y="415637"/>
            <a:ext cx="8596668" cy="775855"/>
          </a:xfrm>
        </p:spPr>
        <p:txBody>
          <a:bodyPr>
            <a:noAutofit/>
          </a:bodyPr>
          <a:lstStyle/>
          <a:p>
            <a:r>
              <a:rPr lang="tr-TR" sz="2800" dirty="0"/>
              <a:t>DTM4: Duyguların anlamını arayan mizaç tipi  / </a:t>
            </a:r>
            <a:r>
              <a:rPr lang="tr-TR" sz="2800" dirty="0" err="1"/>
              <a:t>Traji</a:t>
            </a:r>
            <a:r>
              <a:rPr lang="tr-TR" sz="2800" dirty="0"/>
              <a:t> romantik</a:t>
            </a:r>
          </a:p>
        </p:txBody>
      </p:sp>
      <p:sp>
        <p:nvSpPr>
          <p:cNvPr id="3" name="İçerik Yer Tutucusu 2"/>
          <p:cNvSpPr>
            <a:spLocks noGrp="1"/>
          </p:cNvSpPr>
          <p:nvPr>
            <p:ph idx="1"/>
          </p:nvPr>
        </p:nvSpPr>
        <p:spPr>
          <a:xfrm>
            <a:off x="677334" y="1413164"/>
            <a:ext cx="10295466" cy="5195454"/>
          </a:xfrm>
        </p:spPr>
        <p:txBody>
          <a:bodyPr>
            <a:normAutofit fontScale="77500" lnSpcReduction="20000"/>
          </a:bodyPr>
          <a:lstStyle/>
          <a:p>
            <a:r>
              <a:rPr lang="tr-TR" dirty="0" smtClean="0">
                <a:solidFill>
                  <a:schemeClr val="accent5"/>
                </a:solidFill>
              </a:rPr>
              <a:t>Anahtar Kelimeler</a:t>
            </a:r>
            <a:r>
              <a:rPr lang="tr-TR" dirty="0">
                <a:solidFill>
                  <a:schemeClr val="accent5"/>
                </a:solidFill>
              </a:rPr>
              <a:t>: Yoğun duygusal, duyarlı </a:t>
            </a:r>
            <a:r>
              <a:rPr lang="tr-TR" dirty="0" err="1">
                <a:solidFill>
                  <a:schemeClr val="accent5"/>
                </a:solidFill>
              </a:rPr>
              <a:t>empatik</a:t>
            </a:r>
            <a:r>
              <a:rPr lang="tr-TR" dirty="0">
                <a:solidFill>
                  <a:schemeClr val="accent5"/>
                </a:solidFill>
              </a:rPr>
              <a:t>, sanatsal ürünler üreten, naif, duygusal hayalci, özgün, </a:t>
            </a:r>
            <a:r>
              <a:rPr lang="tr-TR" dirty="0" smtClean="0">
                <a:solidFill>
                  <a:schemeClr val="accent5"/>
                </a:solidFill>
              </a:rPr>
              <a:t>hassas</a:t>
            </a:r>
          </a:p>
          <a:p>
            <a:r>
              <a:rPr lang="tr-TR" dirty="0" smtClean="0">
                <a:solidFill>
                  <a:schemeClr val="tx1"/>
                </a:solidFill>
              </a:rPr>
              <a:t> Genel </a:t>
            </a:r>
            <a:r>
              <a:rPr lang="tr-TR" dirty="0">
                <a:solidFill>
                  <a:schemeClr val="tx1"/>
                </a:solidFill>
              </a:rPr>
              <a:t>olarak, içe dönük, kibar, naif, özgünlüğe ve bireysel farklılığa önem veren </a:t>
            </a:r>
            <a:r>
              <a:rPr lang="tr-TR" dirty="0" smtClean="0">
                <a:solidFill>
                  <a:schemeClr val="tx1"/>
                </a:solidFill>
              </a:rPr>
              <a:t>kişilerdir. </a:t>
            </a:r>
          </a:p>
          <a:p>
            <a:r>
              <a:rPr lang="tr-TR" dirty="0" smtClean="0">
                <a:solidFill>
                  <a:schemeClr val="tx1"/>
                </a:solidFill>
              </a:rPr>
              <a:t>Yoğun </a:t>
            </a:r>
            <a:r>
              <a:rPr lang="tr-TR" dirty="0">
                <a:solidFill>
                  <a:schemeClr val="tx1"/>
                </a:solidFill>
              </a:rPr>
              <a:t>bir hayal ve duygu dünyasına sahiptirler. Karşılarındaki kişilerin duygularını çok iyi anlayabilen, empati becerileri gelişmiş, duyarlı kişilerdir</a:t>
            </a:r>
            <a:r>
              <a:rPr lang="tr-TR" dirty="0" smtClean="0">
                <a:solidFill>
                  <a:schemeClr val="tx1"/>
                </a:solidFill>
              </a:rPr>
              <a:t>.</a:t>
            </a:r>
          </a:p>
          <a:p>
            <a:r>
              <a:rPr lang="tr-TR" dirty="0" smtClean="0">
                <a:solidFill>
                  <a:schemeClr val="tx1"/>
                </a:solidFill>
              </a:rPr>
              <a:t> </a:t>
            </a:r>
            <a:r>
              <a:rPr lang="tr-TR" dirty="0">
                <a:solidFill>
                  <a:schemeClr val="tx1"/>
                </a:solidFill>
              </a:rPr>
              <a:t>İnsanlara karşı candan ve samimi davranırlar. </a:t>
            </a:r>
            <a:endParaRPr lang="tr-TR" dirty="0" smtClean="0">
              <a:solidFill>
                <a:schemeClr val="tx1"/>
              </a:solidFill>
            </a:endParaRPr>
          </a:p>
          <a:p>
            <a:r>
              <a:rPr lang="tr-TR" dirty="0" smtClean="0">
                <a:solidFill>
                  <a:schemeClr val="tx1"/>
                </a:solidFill>
              </a:rPr>
              <a:t>İçlerinden </a:t>
            </a:r>
            <a:r>
              <a:rPr lang="tr-TR" dirty="0">
                <a:solidFill>
                  <a:schemeClr val="tx1"/>
                </a:solidFill>
              </a:rPr>
              <a:t>geldiği gibi yaşamaya değer veren, doğal ve kendine özgü bir tarzları vardır</a:t>
            </a:r>
            <a:r>
              <a:rPr lang="tr-TR" dirty="0" smtClean="0">
                <a:solidFill>
                  <a:schemeClr val="tx1"/>
                </a:solidFill>
              </a:rPr>
              <a:t>.</a:t>
            </a:r>
          </a:p>
          <a:p>
            <a:r>
              <a:rPr lang="tr-TR" dirty="0" smtClean="0">
                <a:solidFill>
                  <a:schemeClr val="tx1"/>
                </a:solidFill>
              </a:rPr>
              <a:t> </a:t>
            </a:r>
            <a:r>
              <a:rPr lang="tr-TR" dirty="0">
                <a:solidFill>
                  <a:schemeClr val="tx1"/>
                </a:solidFill>
              </a:rPr>
              <a:t>Yaşamlarında anlam arayışına ve derinden hissederek yaşamaya değer verirler</a:t>
            </a:r>
            <a:r>
              <a:rPr lang="tr-TR" dirty="0" smtClean="0">
                <a:solidFill>
                  <a:schemeClr val="tx1"/>
                </a:solidFill>
              </a:rPr>
              <a:t>.</a:t>
            </a:r>
          </a:p>
          <a:p>
            <a:r>
              <a:rPr lang="tr-TR" dirty="0" smtClean="0">
                <a:solidFill>
                  <a:schemeClr val="tx1"/>
                </a:solidFill>
              </a:rPr>
              <a:t> </a:t>
            </a:r>
            <a:r>
              <a:rPr lang="tr-TR" dirty="0">
                <a:solidFill>
                  <a:schemeClr val="tx1"/>
                </a:solidFill>
              </a:rPr>
              <a:t>Tutkulu ve romantik yapılarına bağlı olarak duygularını oldukça yoğun yaşar ve duygusal ayrıntılara çok dikkat ederler</a:t>
            </a:r>
            <a:r>
              <a:rPr lang="tr-TR" dirty="0" smtClean="0">
                <a:solidFill>
                  <a:schemeClr val="tx1"/>
                </a:solidFill>
              </a:rPr>
              <a:t>.</a:t>
            </a:r>
          </a:p>
          <a:p>
            <a:r>
              <a:rPr lang="tr-TR" dirty="0" smtClean="0">
                <a:solidFill>
                  <a:schemeClr val="tx1"/>
                </a:solidFill>
              </a:rPr>
              <a:t> </a:t>
            </a:r>
            <a:r>
              <a:rPr lang="tr-TR" dirty="0">
                <a:solidFill>
                  <a:schemeClr val="tx1"/>
                </a:solidFill>
              </a:rPr>
              <a:t>Hayatta asil, doğru, özgün ve güzel şeyleri fark ve takdir edebilen, estetik hassasiyetleri yüksek kişilerdir</a:t>
            </a:r>
            <a:r>
              <a:rPr lang="tr-TR" dirty="0" smtClean="0">
                <a:solidFill>
                  <a:schemeClr val="tx1"/>
                </a:solidFill>
              </a:rPr>
              <a:t>.</a:t>
            </a:r>
          </a:p>
          <a:p>
            <a:r>
              <a:rPr lang="tr-TR" dirty="0" smtClean="0">
                <a:solidFill>
                  <a:schemeClr val="tx1"/>
                </a:solidFill>
              </a:rPr>
              <a:t> </a:t>
            </a:r>
            <a:r>
              <a:rPr lang="tr-TR" dirty="0">
                <a:solidFill>
                  <a:schemeClr val="tx1"/>
                </a:solidFill>
              </a:rPr>
              <a:t>Basitlik, sıradanlık ve yüzeysellikten hiç hoşlanmazlar. </a:t>
            </a:r>
            <a:endParaRPr lang="tr-TR" dirty="0" smtClean="0">
              <a:solidFill>
                <a:schemeClr val="tx1"/>
              </a:solidFill>
            </a:endParaRPr>
          </a:p>
          <a:p>
            <a:r>
              <a:rPr lang="tr-TR" dirty="0" smtClean="0">
                <a:solidFill>
                  <a:schemeClr val="tx1"/>
                </a:solidFill>
              </a:rPr>
              <a:t>Duygu </a:t>
            </a:r>
            <a:r>
              <a:rPr lang="tr-TR" dirty="0">
                <a:solidFill>
                  <a:schemeClr val="tx1"/>
                </a:solidFill>
              </a:rPr>
              <a:t>ve düşüncelerini direkt ifade etmektense, estetik ve sanatsal bir biçimde ifade etmeyi tercih ederler</a:t>
            </a:r>
            <a:r>
              <a:rPr lang="tr-TR" dirty="0" smtClean="0">
                <a:solidFill>
                  <a:schemeClr val="tx1"/>
                </a:solidFill>
              </a:rPr>
              <a:t>.</a:t>
            </a:r>
          </a:p>
          <a:p>
            <a:r>
              <a:rPr lang="tr-TR" dirty="0" smtClean="0">
                <a:solidFill>
                  <a:schemeClr val="tx1"/>
                </a:solidFill>
              </a:rPr>
              <a:t> </a:t>
            </a:r>
            <a:r>
              <a:rPr lang="tr-TR" dirty="0">
                <a:solidFill>
                  <a:schemeClr val="tx1"/>
                </a:solidFill>
              </a:rPr>
              <a:t>Sosyal ilişkilerinde zaman zaman dışa dönük, aktif ve eğlenceli olsalar da kendi duygu dünyalarıyla baş başa olmaktan daha çok hoşlanırlar. Özellikle uzun süre kalabalık ortamlarda bulunduklarında, yalnız kalıp kendi içlerine dönme ihtiyacı hissederler. </a:t>
            </a:r>
            <a:endParaRPr lang="tr-TR" dirty="0" smtClean="0">
              <a:solidFill>
                <a:schemeClr val="tx1"/>
              </a:solidFill>
            </a:endParaRPr>
          </a:p>
          <a:p>
            <a:r>
              <a:rPr lang="tr-TR" dirty="0" smtClean="0">
                <a:solidFill>
                  <a:schemeClr val="tx1"/>
                </a:solidFill>
              </a:rPr>
              <a:t>Hüzün-sevinç</a:t>
            </a:r>
            <a:r>
              <a:rPr lang="tr-TR" dirty="0">
                <a:solidFill>
                  <a:schemeClr val="tx1"/>
                </a:solidFill>
              </a:rPr>
              <a:t>, coşku-melankoli gibi duygusal iniş çıkışları çok sık yaşarlar. Duygusal olarak çabuk incinirler ancak incindiklerini belli etmez karşı tarafın anlamasını beklerler</a:t>
            </a:r>
            <a:r>
              <a:rPr lang="tr-TR" dirty="0" smtClean="0">
                <a:solidFill>
                  <a:schemeClr val="tx1"/>
                </a:solidFill>
              </a:rPr>
              <a:t>.</a:t>
            </a:r>
          </a:p>
          <a:p>
            <a:r>
              <a:rPr lang="tr-TR" dirty="0" smtClean="0">
                <a:solidFill>
                  <a:schemeClr val="tx1"/>
                </a:solidFill>
              </a:rPr>
              <a:t> </a:t>
            </a:r>
            <a:r>
              <a:rPr lang="tr-TR" dirty="0">
                <a:solidFill>
                  <a:schemeClr val="tx1"/>
                </a:solidFill>
              </a:rPr>
              <a:t>İçlerinde hep bir şeylerin eksiliğini hisseden bu kişiler, içlerindeki boşluğu duyguları daha yoğun ve derinden yaşayarak doldurmaya çalışırlar. Yaşadıkları tüm tecrübeleri, ne kadar acı ve üzüntü verici olursa olsun, gizli hazineleri gibi görürler. Bu duygular, bazen yaratıcılıklarının ilham kaynağı olduğu gibi bazen de depresif ve melankolik bir ruh hali içinde olmalarına neden olur.</a:t>
            </a:r>
          </a:p>
        </p:txBody>
      </p:sp>
    </p:spTree>
    <p:extLst>
      <p:ext uri="{BB962C8B-B14F-4D97-AF65-F5344CB8AC3E}">
        <p14:creationId xmlns:p14="http://schemas.microsoft.com/office/powerpoint/2010/main" val="3320559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69818"/>
          </a:xfrm>
        </p:spPr>
        <p:txBody>
          <a:bodyPr>
            <a:normAutofit/>
          </a:bodyPr>
          <a:lstStyle/>
          <a:p>
            <a:pPr algn="ctr"/>
            <a:r>
              <a:rPr lang="tr-TR" sz="2800" dirty="0"/>
              <a:t>DTM5: Bilginin anlamına ulaşmaya çalışan mizaç tipi /Araştırmacı</a:t>
            </a:r>
          </a:p>
        </p:txBody>
      </p:sp>
      <p:sp>
        <p:nvSpPr>
          <p:cNvPr id="3" name="İçerik Yer Tutucusu 2"/>
          <p:cNvSpPr>
            <a:spLocks noGrp="1"/>
          </p:cNvSpPr>
          <p:nvPr>
            <p:ph idx="1"/>
          </p:nvPr>
        </p:nvSpPr>
        <p:spPr>
          <a:xfrm>
            <a:off x="677333" y="1704109"/>
            <a:ext cx="10849649" cy="4932218"/>
          </a:xfrm>
        </p:spPr>
        <p:txBody>
          <a:bodyPr>
            <a:normAutofit fontScale="85000" lnSpcReduction="20000"/>
          </a:bodyPr>
          <a:lstStyle/>
          <a:p>
            <a:r>
              <a:rPr lang="tr-TR" dirty="0">
                <a:solidFill>
                  <a:schemeClr val="accent5"/>
                </a:solidFill>
              </a:rPr>
              <a:t>Anahtar Kelimeler: İçe dönük, yalnız olmayı tercih eden, gözlemci, sessiz, bilgiye meraklı, araştırmacı, kavramları derinlemesine öğrenen, paylaşmaktan </a:t>
            </a:r>
            <a:r>
              <a:rPr lang="tr-TR" dirty="0" smtClean="0">
                <a:solidFill>
                  <a:schemeClr val="accent5"/>
                </a:solidFill>
              </a:rPr>
              <a:t>hoşlanmayan</a:t>
            </a:r>
          </a:p>
          <a:p>
            <a:r>
              <a:rPr lang="tr-TR" dirty="0" smtClean="0">
                <a:solidFill>
                  <a:schemeClr val="tx1"/>
                </a:solidFill>
              </a:rPr>
              <a:t>Genel </a:t>
            </a:r>
            <a:r>
              <a:rPr lang="tr-TR" dirty="0">
                <a:solidFill>
                  <a:schemeClr val="tx1"/>
                </a:solidFill>
              </a:rPr>
              <a:t>olarak içe dönük, sessiz, yalnız kalıp düşünmekten hoşlanan, soğuk ve mesafeli kişilerdir</a:t>
            </a:r>
            <a:r>
              <a:rPr lang="tr-TR" dirty="0" smtClean="0">
                <a:solidFill>
                  <a:schemeClr val="tx1"/>
                </a:solidFill>
              </a:rPr>
              <a:t>.</a:t>
            </a:r>
          </a:p>
          <a:p>
            <a:r>
              <a:rPr lang="tr-TR" dirty="0" smtClean="0">
                <a:solidFill>
                  <a:schemeClr val="tx1"/>
                </a:solidFill>
              </a:rPr>
              <a:t> </a:t>
            </a:r>
            <a:r>
              <a:rPr lang="tr-TR" dirty="0">
                <a:solidFill>
                  <a:schemeClr val="tx1"/>
                </a:solidFill>
              </a:rPr>
              <a:t>İnsanlarla ilişki kurmak konusunda çekingen ve isteksiz olabilirler. </a:t>
            </a:r>
            <a:endParaRPr lang="tr-TR" dirty="0" smtClean="0">
              <a:solidFill>
                <a:schemeClr val="tx1"/>
              </a:solidFill>
            </a:endParaRPr>
          </a:p>
          <a:p>
            <a:r>
              <a:rPr lang="tr-TR" dirty="0" smtClean="0">
                <a:solidFill>
                  <a:schemeClr val="tx1"/>
                </a:solidFill>
              </a:rPr>
              <a:t>Fiziksel </a:t>
            </a:r>
            <a:r>
              <a:rPr lang="tr-TR" dirty="0">
                <a:solidFill>
                  <a:schemeClr val="tx1"/>
                </a:solidFill>
              </a:rPr>
              <a:t>temas ve yakınlıktan, duygusal tavır ve tepkilerden de pek hoşlanmazlar. Dikkat çekmek ve göz önünde olmaktan rahatsız olurlar</a:t>
            </a:r>
            <a:r>
              <a:rPr lang="tr-TR" dirty="0" smtClean="0">
                <a:solidFill>
                  <a:schemeClr val="tx1"/>
                </a:solidFill>
              </a:rPr>
              <a:t>.</a:t>
            </a:r>
          </a:p>
          <a:p>
            <a:r>
              <a:rPr lang="tr-TR" dirty="0" smtClean="0">
                <a:solidFill>
                  <a:schemeClr val="tx1"/>
                </a:solidFill>
              </a:rPr>
              <a:t> </a:t>
            </a:r>
            <a:r>
              <a:rPr lang="tr-TR" dirty="0">
                <a:solidFill>
                  <a:schemeClr val="tx1"/>
                </a:solidFill>
              </a:rPr>
              <a:t>Duygusal olmaktan çok son derece rasyonel, mantıklı ve analitik düşünürler</a:t>
            </a:r>
            <a:r>
              <a:rPr lang="tr-TR" dirty="0" smtClean="0">
                <a:solidFill>
                  <a:schemeClr val="tx1"/>
                </a:solidFill>
              </a:rPr>
              <a:t>.</a:t>
            </a:r>
          </a:p>
          <a:p>
            <a:r>
              <a:rPr lang="tr-TR" dirty="0" smtClean="0">
                <a:solidFill>
                  <a:schemeClr val="tx1"/>
                </a:solidFill>
              </a:rPr>
              <a:t> </a:t>
            </a:r>
            <a:r>
              <a:rPr lang="tr-TR" dirty="0">
                <a:solidFill>
                  <a:schemeClr val="tx1"/>
                </a:solidFill>
              </a:rPr>
              <a:t>Kavramsallaştırma, soyutlama, gözlem ve analiz yetenekleri oldukça gelişmiş, entelektüel merakı oldukça yüksek kişilerdir. </a:t>
            </a:r>
            <a:endParaRPr lang="tr-TR" dirty="0" smtClean="0">
              <a:solidFill>
                <a:schemeClr val="tx1"/>
              </a:solidFill>
            </a:endParaRPr>
          </a:p>
          <a:p>
            <a:r>
              <a:rPr lang="tr-TR" dirty="0" smtClean="0">
                <a:solidFill>
                  <a:schemeClr val="tx1"/>
                </a:solidFill>
              </a:rPr>
              <a:t>Bilgiye </a:t>
            </a:r>
            <a:r>
              <a:rPr lang="tr-TR" dirty="0">
                <a:solidFill>
                  <a:schemeClr val="tx1"/>
                </a:solidFill>
              </a:rPr>
              <a:t>ve bilgide derinleşmeye çok önem verirler. Vakitlerinin çoğunu okuyarak ve düşünerek geçirebilirler. Düşünmek ve merak ettikleri şeyleri tüm detaylarıyla bilmekten keyif alırlar</a:t>
            </a:r>
            <a:r>
              <a:rPr lang="tr-TR" dirty="0" smtClean="0">
                <a:solidFill>
                  <a:schemeClr val="tx1"/>
                </a:solidFill>
              </a:rPr>
              <a:t>.</a:t>
            </a:r>
          </a:p>
          <a:p>
            <a:r>
              <a:rPr lang="tr-TR" dirty="0" smtClean="0">
                <a:solidFill>
                  <a:schemeClr val="tx1"/>
                </a:solidFill>
              </a:rPr>
              <a:t> </a:t>
            </a:r>
            <a:r>
              <a:rPr lang="tr-TR" dirty="0">
                <a:solidFill>
                  <a:schemeClr val="tx1"/>
                </a:solidFill>
              </a:rPr>
              <a:t>Doğru bilgiye ulaşmak için kavramları neden-sonuç ilişkisi içinde değerlendiren bir zihinsel işleyişe sahiptirler. Çevrelerinde gelişen olayları duygularını katmadan, objektif biçimde gözlemleyebilen ve analiz edebilen kişilerdir</a:t>
            </a:r>
            <a:r>
              <a:rPr lang="tr-TR" dirty="0" smtClean="0">
                <a:solidFill>
                  <a:schemeClr val="tx1"/>
                </a:solidFill>
              </a:rPr>
              <a:t>.</a:t>
            </a:r>
          </a:p>
          <a:p>
            <a:r>
              <a:rPr lang="tr-TR" dirty="0" smtClean="0">
                <a:solidFill>
                  <a:schemeClr val="tx1"/>
                </a:solidFill>
              </a:rPr>
              <a:t> </a:t>
            </a:r>
            <a:r>
              <a:rPr lang="tr-TR" dirty="0">
                <a:solidFill>
                  <a:schemeClr val="tx1"/>
                </a:solidFill>
              </a:rPr>
              <a:t>Konsantrasyonları yüksektir. Dikkatlerini sadece ilgilendikleri konuya odaklayarak saatlerce -sıkılmadan ve yarım bırakmadan- tek bir konu üzerinde durabilirler. </a:t>
            </a:r>
            <a:endParaRPr lang="tr-TR" dirty="0" smtClean="0">
              <a:solidFill>
                <a:schemeClr val="tx1"/>
              </a:solidFill>
            </a:endParaRPr>
          </a:p>
          <a:p>
            <a:r>
              <a:rPr lang="tr-TR" dirty="0" smtClean="0">
                <a:solidFill>
                  <a:schemeClr val="tx1"/>
                </a:solidFill>
              </a:rPr>
              <a:t>Olayları</a:t>
            </a:r>
            <a:r>
              <a:rPr lang="tr-TR" dirty="0">
                <a:solidFill>
                  <a:schemeClr val="tx1"/>
                </a:solidFill>
              </a:rPr>
              <a:t>, kişileri ve kavramları derinlemesine analiz edebilen ve bilgisine çok güvenen bu kişiler, çevrelerindekilerin anlamayacağını düşündüğü için bilgisini paylaşma konusunda çok istekli olmayabilirler. Bilgiye teorik açıdan yaklaştıklarından, bilginin pratik yaşama uygulanması konusunda isteksiz ve yetersiz olabilirler.</a:t>
            </a:r>
          </a:p>
        </p:txBody>
      </p:sp>
    </p:spTree>
    <p:extLst>
      <p:ext uri="{BB962C8B-B14F-4D97-AF65-F5344CB8AC3E}">
        <p14:creationId xmlns:p14="http://schemas.microsoft.com/office/powerpoint/2010/main" val="126783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71054"/>
            <a:ext cx="8596668" cy="1011382"/>
          </a:xfrm>
        </p:spPr>
        <p:txBody>
          <a:bodyPr>
            <a:normAutofit/>
          </a:bodyPr>
          <a:lstStyle/>
          <a:p>
            <a:pPr algn="ctr"/>
            <a:r>
              <a:rPr lang="tr-TR" sz="2800" dirty="0"/>
              <a:t>DTM6: Entelektüel dinginlik arayan mizaç tipi/ Sorgulayıcı</a:t>
            </a:r>
          </a:p>
        </p:txBody>
      </p:sp>
      <p:sp>
        <p:nvSpPr>
          <p:cNvPr id="3" name="İçerik Yer Tutucusu 2"/>
          <p:cNvSpPr>
            <a:spLocks noGrp="1"/>
          </p:cNvSpPr>
          <p:nvPr>
            <p:ph idx="1"/>
          </p:nvPr>
        </p:nvSpPr>
        <p:spPr>
          <a:xfrm>
            <a:off x="677333" y="1482436"/>
            <a:ext cx="11085176" cy="4987637"/>
          </a:xfrm>
        </p:spPr>
        <p:txBody>
          <a:bodyPr>
            <a:noAutofit/>
          </a:bodyPr>
          <a:lstStyle/>
          <a:p>
            <a:r>
              <a:rPr lang="tr-TR" sz="1400" dirty="0"/>
              <a:t>Anahtar Kelimeler: Sakin, çevresi ile uyumlu, titiz ve düzenli, sorgulayan, soran, temkinli, tedbirli, kolay endişelenen, emin </a:t>
            </a:r>
            <a:r>
              <a:rPr lang="tr-TR" sz="1400" dirty="0" smtClean="0"/>
              <a:t>olmayan</a:t>
            </a:r>
            <a:endParaRPr lang="tr-TR" sz="1400" dirty="0"/>
          </a:p>
          <a:p>
            <a:r>
              <a:rPr lang="tr-TR" sz="1300" dirty="0"/>
              <a:t>G</a:t>
            </a:r>
            <a:r>
              <a:rPr lang="tr-TR" sz="1300" dirty="0" smtClean="0"/>
              <a:t>enel </a:t>
            </a:r>
            <a:r>
              <a:rPr lang="tr-TR" sz="1300" dirty="0"/>
              <a:t>olarak sakin, çevreleriyle uyumlu olmaya özen gösteren, görev ve sorumluluklarına çok dikkat eden, mantıklı, hesaplı ve kontrollü kişilerdir. </a:t>
            </a:r>
            <a:endParaRPr lang="tr-TR" sz="1300" dirty="0" smtClean="0"/>
          </a:p>
          <a:p>
            <a:r>
              <a:rPr lang="tr-TR" sz="1300" dirty="0" smtClean="0"/>
              <a:t>Oldukça </a:t>
            </a:r>
            <a:r>
              <a:rPr lang="tr-TR" sz="1300" dirty="0"/>
              <a:t>meraklı, araştırmayı seven, gözlemci, sorgulayıcı ve tedbirli bir yapıya sahiptirler. </a:t>
            </a:r>
            <a:endParaRPr lang="tr-TR" sz="1300" dirty="0" smtClean="0"/>
          </a:p>
          <a:p>
            <a:r>
              <a:rPr lang="tr-TR" sz="1300" dirty="0" smtClean="0"/>
              <a:t>Yaşamlarının </a:t>
            </a:r>
            <a:r>
              <a:rPr lang="tr-TR" sz="1300" dirty="0"/>
              <a:t>genelinde titiz ve düzenli olmaya eğilim gösterirler. Yaşamlarında “güven duygusuna ve emniyet içinde olmaya” oldukça önem veren DTM6’lar, “güven ve emniyet” ile ilgili endişeleri, diğer insanlardan daha fazla taşırlar. Bu nedenle kurallara uymaya, tedbirli ve kontrollü davranmaya, ilişkilerinde güvensizlik yaratabilecek davranışlardan kaçınmaya özen gösterirler. </a:t>
            </a:r>
            <a:endParaRPr lang="tr-TR" sz="1300" dirty="0" smtClean="0"/>
          </a:p>
          <a:p>
            <a:r>
              <a:rPr lang="tr-TR" sz="1300" dirty="0" smtClean="0"/>
              <a:t>Yeni </a:t>
            </a:r>
            <a:r>
              <a:rPr lang="tr-TR" sz="1300" dirty="0"/>
              <a:t>bir ortama girdiklerinde kendilerini güven ve emniyet içinde hissedinceye kadar pek rahat olamazlar. Bu konuda tam rahatlayana kadar, çevreleriyle kontrollü ve mesafeli bir şekilde ilişki kurarlar</a:t>
            </a:r>
            <a:r>
              <a:rPr lang="tr-TR" sz="1300" dirty="0" smtClean="0"/>
              <a:t>.</a:t>
            </a:r>
          </a:p>
          <a:p>
            <a:r>
              <a:rPr lang="tr-TR" sz="1300" dirty="0" smtClean="0"/>
              <a:t> </a:t>
            </a:r>
            <a:r>
              <a:rPr lang="tr-TR" sz="1300" dirty="0"/>
              <a:t>Genellikle ilişkilerinde temkinli davranırlar. Karşılarındaki insana yeterince güven duyana kadar ketumdurlar, kendileriyle ilgili pek bir şey anlatmamayı tercih </a:t>
            </a:r>
            <a:r>
              <a:rPr lang="tr-TR" sz="1300" dirty="0" smtClean="0"/>
              <a:t>ederler</a:t>
            </a:r>
          </a:p>
          <a:p>
            <a:r>
              <a:rPr lang="tr-TR" sz="1300" dirty="0" smtClean="0"/>
              <a:t>. </a:t>
            </a:r>
            <a:r>
              <a:rPr lang="tr-TR" sz="1300" dirty="0"/>
              <a:t>Güven duydukları insanları kırmamaya ve hayal kırıklığına uğratmamaya oldukça özen gösterirler. Aile ve dostları için yüksek fedakârlıklarda bulunabilirler. </a:t>
            </a:r>
            <a:endParaRPr lang="tr-TR" sz="1300" dirty="0" smtClean="0"/>
          </a:p>
          <a:p>
            <a:r>
              <a:rPr lang="tr-TR" sz="1300" dirty="0" smtClean="0"/>
              <a:t>Güven </a:t>
            </a:r>
            <a:r>
              <a:rPr lang="tr-TR" sz="1300" dirty="0"/>
              <a:t>duydukları bir, kişi ya da ideale kendilerini adayabilirler. İşleri oluruna bırakmadan eksik ve hataları tespit edip gidermeye çalışırlar. </a:t>
            </a:r>
            <a:endParaRPr lang="tr-TR" sz="1300" dirty="0" smtClean="0"/>
          </a:p>
          <a:p>
            <a:r>
              <a:rPr lang="tr-TR" sz="1300" dirty="0" smtClean="0"/>
              <a:t>Sık </a:t>
            </a:r>
            <a:r>
              <a:rPr lang="tr-TR" sz="1300" dirty="0"/>
              <a:t>sık muhataplarının niyetlerini sorgulayan ve bazen kuşkucu olabilen bir yapıya sahiptirler. Olası en kötü ihtimalleri hesaplar, tedbirli ve ihtiyatlı hareket etmeye çalışır, gelecekle ilgili kaygılar taşırlar. </a:t>
            </a:r>
            <a:endParaRPr lang="tr-TR" sz="1300" dirty="0" smtClean="0"/>
          </a:p>
          <a:p>
            <a:r>
              <a:rPr lang="tr-TR" sz="1300" dirty="0" smtClean="0"/>
              <a:t>Karar </a:t>
            </a:r>
            <a:r>
              <a:rPr lang="tr-TR" sz="1300" dirty="0"/>
              <a:t>verme süreçlerinde bütün ihtimalleri gözetir, yanlış adım atmak ve belirsizlik içine girmekten kaçınır, kararlarında yakın çevresinin beklentilerine uymaya özen gösterirler. Genellikle karar vermekte ya da verdikleri kararlardan emin olmakta zorlanırlar. Zaman zaman kendine güvenle ilgili problemler yaşayabilen DTM6’lar, yaşamlarında kendilerine güven verecek, bilgili, kararlı ve tutarlı bir “güven odağına” ihtiyaç duyarlar.</a:t>
            </a:r>
          </a:p>
        </p:txBody>
      </p:sp>
    </p:spTree>
    <p:extLst>
      <p:ext uri="{BB962C8B-B14F-4D97-AF65-F5344CB8AC3E}">
        <p14:creationId xmlns:p14="http://schemas.microsoft.com/office/powerpoint/2010/main" val="321708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484909"/>
          </a:xfrm>
        </p:spPr>
        <p:txBody>
          <a:bodyPr>
            <a:normAutofit/>
          </a:bodyPr>
          <a:lstStyle/>
          <a:p>
            <a:pPr algn="ctr"/>
            <a:r>
              <a:rPr lang="tr-TR" sz="2400" dirty="0"/>
              <a:t>DTM7: Keşfetmenin hazzını arayan mizaç tipi/ Maceracı</a:t>
            </a:r>
          </a:p>
        </p:txBody>
      </p:sp>
      <p:sp>
        <p:nvSpPr>
          <p:cNvPr id="3" name="İçerik Yer Tutucusu 2"/>
          <p:cNvSpPr>
            <a:spLocks noGrp="1"/>
          </p:cNvSpPr>
          <p:nvPr>
            <p:ph idx="1"/>
          </p:nvPr>
        </p:nvSpPr>
        <p:spPr>
          <a:xfrm>
            <a:off x="677333" y="1274619"/>
            <a:ext cx="10974340" cy="5417126"/>
          </a:xfrm>
        </p:spPr>
        <p:txBody>
          <a:bodyPr>
            <a:normAutofit fontScale="85000" lnSpcReduction="20000"/>
          </a:bodyPr>
          <a:lstStyle/>
          <a:p>
            <a:r>
              <a:rPr lang="tr-TR" dirty="0">
                <a:solidFill>
                  <a:schemeClr val="accent5"/>
                </a:solidFill>
              </a:rPr>
              <a:t>Anahtar Kelimeler: Çok hareketli, enerjik, çok konuşan, neşeli, dışa dönük, sabırsız, dağınık ve </a:t>
            </a:r>
            <a:r>
              <a:rPr lang="tr-TR" dirty="0" smtClean="0">
                <a:solidFill>
                  <a:schemeClr val="accent5"/>
                </a:solidFill>
              </a:rPr>
              <a:t>düzensiz</a:t>
            </a:r>
            <a:endParaRPr lang="tr-TR" dirty="0">
              <a:solidFill>
                <a:schemeClr val="accent5"/>
              </a:solidFill>
            </a:endParaRPr>
          </a:p>
          <a:p>
            <a:r>
              <a:rPr lang="tr-TR" dirty="0"/>
              <a:t>G</a:t>
            </a:r>
            <a:r>
              <a:rPr lang="tr-TR" dirty="0" smtClean="0"/>
              <a:t>enel </a:t>
            </a:r>
            <a:r>
              <a:rPr lang="tr-TR" dirty="0"/>
              <a:t>olarak dışa dönük, neşeli, eğlenceli ve oldukça hareketli kişilerdir. </a:t>
            </a:r>
            <a:endParaRPr lang="tr-TR" dirty="0" smtClean="0"/>
          </a:p>
          <a:p>
            <a:r>
              <a:rPr lang="tr-TR" dirty="0" smtClean="0"/>
              <a:t>Hayattan </a:t>
            </a:r>
            <a:r>
              <a:rPr lang="tr-TR" dirty="0"/>
              <a:t>keyif almaya son derece önem verirler</a:t>
            </a:r>
            <a:r>
              <a:rPr lang="tr-TR" dirty="0" smtClean="0"/>
              <a:t>.</a:t>
            </a:r>
          </a:p>
          <a:p>
            <a:r>
              <a:rPr lang="tr-TR" dirty="0" smtClean="0"/>
              <a:t> </a:t>
            </a:r>
            <a:r>
              <a:rPr lang="tr-TR" dirty="0"/>
              <a:t>Espri ve şakalarıyla bulundukları ortamın atmosferini değiştirebilirler. </a:t>
            </a:r>
            <a:endParaRPr lang="tr-TR" dirty="0" smtClean="0"/>
          </a:p>
          <a:p>
            <a:r>
              <a:rPr lang="tr-TR" dirty="0" smtClean="0"/>
              <a:t>Aynı </a:t>
            </a:r>
            <a:r>
              <a:rPr lang="tr-TR" dirty="0"/>
              <a:t>şeyleri yapmaktan çok çabuk sıkılan, yenilik ve değişikliklerden haz alan, maceracı kişilerdir</a:t>
            </a:r>
            <a:r>
              <a:rPr lang="tr-TR" dirty="0" smtClean="0"/>
              <a:t>.</a:t>
            </a:r>
          </a:p>
          <a:p>
            <a:r>
              <a:rPr lang="tr-TR" dirty="0" smtClean="0"/>
              <a:t> </a:t>
            </a:r>
            <a:r>
              <a:rPr lang="tr-TR" dirty="0"/>
              <a:t>Acı ve sıkıntı verici şeylerden uzak dururlar. Sorunlar karşısında iyimser, pratik ve çözüm odaklıdırlar. Sorunların, zihinlerini çokça meşgul etmesine izin vermezler. </a:t>
            </a:r>
            <a:endParaRPr lang="tr-TR" dirty="0" smtClean="0"/>
          </a:p>
          <a:p>
            <a:r>
              <a:rPr lang="tr-TR" dirty="0" smtClean="0"/>
              <a:t>Hayal </a:t>
            </a:r>
            <a:r>
              <a:rPr lang="tr-TR" dirty="0"/>
              <a:t>dünyaları çok geniştir. Akıllarında daima birçok fikir ve proje vardır</a:t>
            </a:r>
            <a:r>
              <a:rPr lang="tr-TR" dirty="0" smtClean="0"/>
              <a:t>.</a:t>
            </a:r>
          </a:p>
          <a:p>
            <a:r>
              <a:rPr lang="tr-TR" dirty="0" smtClean="0"/>
              <a:t> </a:t>
            </a:r>
            <a:r>
              <a:rPr lang="tr-TR" dirty="0"/>
              <a:t>Keşfetmeye ve yeni deneyimlere açık, farklı bilgi alanları ve konular arasında bağlantılar kurabilen, yenilikçi fikirler üretebilen, </a:t>
            </a:r>
            <a:r>
              <a:rPr lang="tr-TR" dirty="0" err="1"/>
              <a:t>vizyoner</a:t>
            </a:r>
            <a:r>
              <a:rPr lang="tr-TR" dirty="0"/>
              <a:t> ve çok yönlü bir kişilerdir</a:t>
            </a:r>
            <a:r>
              <a:rPr lang="tr-TR" dirty="0" smtClean="0"/>
              <a:t>.</a:t>
            </a:r>
          </a:p>
          <a:p>
            <a:r>
              <a:rPr lang="tr-TR" dirty="0" smtClean="0"/>
              <a:t> </a:t>
            </a:r>
            <a:r>
              <a:rPr lang="tr-TR" dirty="0"/>
              <a:t>Yeni şeyler öğrenmek, tatmak ve deneyimlemekten zevk alırlar. En iyi öğretmenin, tecrübeler olduğunu düşünürler. </a:t>
            </a:r>
            <a:endParaRPr lang="tr-TR" dirty="0" smtClean="0"/>
          </a:p>
          <a:p>
            <a:r>
              <a:rPr lang="tr-TR" dirty="0" smtClean="0"/>
              <a:t>Okuyarak </a:t>
            </a:r>
            <a:r>
              <a:rPr lang="tr-TR" dirty="0"/>
              <a:t>öğrenmektense; deneyerek ve yaşayarak öğrenmeyi tercih ederler. </a:t>
            </a:r>
            <a:endParaRPr lang="tr-TR" dirty="0" smtClean="0"/>
          </a:p>
          <a:p>
            <a:r>
              <a:rPr lang="tr-TR" dirty="0" smtClean="0"/>
              <a:t>Yaşamlarında </a:t>
            </a:r>
            <a:r>
              <a:rPr lang="tr-TR" dirty="0"/>
              <a:t>daima seçeneklerinin olmasını isterler, çeşitlilikten hoşlanırlar. Yaşamdan zevk almak için her zaman yeni ve farklı şeylerin arayışında olabilirler</a:t>
            </a:r>
            <a:r>
              <a:rPr lang="tr-TR" dirty="0" smtClean="0"/>
              <a:t>.</a:t>
            </a:r>
          </a:p>
          <a:p>
            <a:r>
              <a:rPr lang="tr-TR" dirty="0" smtClean="0"/>
              <a:t> </a:t>
            </a:r>
            <a:r>
              <a:rPr lang="tr-TR" dirty="0"/>
              <a:t>Dağınık ve düzensiz olmaya eğilimlidirler. Sınırlanmaya ve engellenmeye karşı toleransları düşüktür. Katı kurallara ve disipline uymakta güçlük çekebilirler</a:t>
            </a:r>
            <a:r>
              <a:rPr lang="tr-TR" dirty="0" smtClean="0"/>
              <a:t>.</a:t>
            </a:r>
          </a:p>
          <a:p>
            <a:r>
              <a:rPr lang="tr-TR" dirty="0" smtClean="0"/>
              <a:t> </a:t>
            </a:r>
            <a:r>
              <a:rPr lang="tr-TR" dirty="0"/>
              <a:t>Monotonluk, sıradanlık ve tek </a:t>
            </a:r>
            <a:r>
              <a:rPr lang="tr-TR" dirty="0" err="1"/>
              <a:t>düzelikten</a:t>
            </a:r>
            <a:r>
              <a:rPr lang="tr-TR" dirty="0"/>
              <a:t> aşırı derecede rahatsız olabilirler. İyimser ve deneyimlemeyi seven yapıları nedeniyle yeni bir işe başlarken ya da karar verirken olumsuz ihtimaller üzerinde çok fazla kafa yormayabilirler. İlgi ve dikkatlerini tek bir konuya uzun süre odaklamakta güçlük çekebilir, merak ve ilgilerini yitirdikleri durumlarda hemen yeni şeylere yönelme ihtiyacı hissederler.</a:t>
            </a:r>
          </a:p>
        </p:txBody>
      </p:sp>
    </p:spTree>
    <p:extLst>
      <p:ext uri="{BB962C8B-B14F-4D97-AF65-F5344CB8AC3E}">
        <p14:creationId xmlns:p14="http://schemas.microsoft.com/office/powerpoint/2010/main" val="1280961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65018"/>
          </a:xfrm>
        </p:spPr>
        <p:txBody>
          <a:bodyPr>
            <a:normAutofit/>
          </a:bodyPr>
          <a:lstStyle/>
          <a:p>
            <a:pPr algn="ctr"/>
            <a:r>
              <a:rPr lang="tr-TR" sz="2800" dirty="0"/>
              <a:t>DTM8: Mutlak güç arayan mizaç tipi / Güçlü lider</a:t>
            </a:r>
          </a:p>
        </p:txBody>
      </p:sp>
      <p:sp>
        <p:nvSpPr>
          <p:cNvPr id="3" name="İçerik Yer Tutucusu 2"/>
          <p:cNvSpPr>
            <a:spLocks noGrp="1"/>
          </p:cNvSpPr>
          <p:nvPr>
            <p:ph idx="1"/>
          </p:nvPr>
        </p:nvSpPr>
        <p:spPr>
          <a:xfrm>
            <a:off x="497225" y="1357745"/>
            <a:ext cx="9533466" cy="5098472"/>
          </a:xfrm>
        </p:spPr>
        <p:txBody>
          <a:bodyPr>
            <a:normAutofit fontScale="85000" lnSpcReduction="10000"/>
          </a:bodyPr>
          <a:lstStyle/>
          <a:p>
            <a:r>
              <a:rPr lang="tr-TR" dirty="0">
                <a:solidFill>
                  <a:schemeClr val="accent5"/>
                </a:solidFill>
              </a:rPr>
              <a:t>Anahtar </a:t>
            </a:r>
            <a:r>
              <a:rPr lang="tr-TR" dirty="0" err="1">
                <a:solidFill>
                  <a:schemeClr val="accent5"/>
                </a:solidFill>
              </a:rPr>
              <a:t>Kelimeler:Kendinden</a:t>
            </a:r>
            <a:r>
              <a:rPr lang="tr-TR" dirty="0">
                <a:solidFill>
                  <a:schemeClr val="accent5"/>
                </a:solidFill>
              </a:rPr>
              <a:t> emin, net, lider, dayanıklı, cesur, atak, cömert, kolay öfkelenen</a:t>
            </a:r>
            <a:r>
              <a:rPr lang="tr-TR" dirty="0" smtClean="0">
                <a:solidFill>
                  <a:schemeClr val="accent5"/>
                </a:solidFill>
              </a:rPr>
              <a:t>.</a:t>
            </a:r>
            <a:endParaRPr lang="tr-TR" dirty="0">
              <a:solidFill>
                <a:schemeClr val="accent5"/>
              </a:solidFill>
            </a:endParaRPr>
          </a:p>
          <a:p>
            <a:r>
              <a:rPr lang="tr-TR" dirty="0"/>
              <a:t>G</a:t>
            </a:r>
            <a:r>
              <a:rPr lang="tr-TR" dirty="0" smtClean="0"/>
              <a:t>enel </a:t>
            </a:r>
            <a:r>
              <a:rPr lang="tr-TR" dirty="0"/>
              <a:t>olarak cesur, kendinden emin, otoriter, iddialı, cömert, koruyucu ve sahiplenici kişilerdir. </a:t>
            </a:r>
            <a:endParaRPr lang="tr-TR" dirty="0" smtClean="0"/>
          </a:p>
          <a:p>
            <a:r>
              <a:rPr lang="tr-TR" dirty="0" smtClean="0"/>
              <a:t>Bağımsızlıklarına </a:t>
            </a:r>
            <a:r>
              <a:rPr lang="tr-TR" dirty="0"/>
              <a:t>düşkün, girişken, risk alan, her şart ve durumda öne çıkabilen, geride durmaktan asla hoşlanmayan, liderliğe yatkın bir yapıya sahiptirler</a:t>
            </a:r>
            <a:r>
              <a:rPr lang="tr-TR" dirty="0" smtClean="0"/>
              <a:t>.</a:t>
            </a:r>
          </a:p>
          <a:p>
            <a:r>
              <a:rPr lang="tr-TR" dirty="0" smtClean="0"/>
              <a:t> </a:t>
            </a:r>
            <a:r>
              <a:rPr lang="tr-TR" dirty="0"/>
              <a:t>Çok çabuk karar verebilen, kararlarında ısrar eden, problemlerin üstüne giden, zorluklar karşısında güçlü, dayanıklı ve mücadeleci bir tutum sergileyen kişilerdir. </a:t>
            </a:r>
            <a:endParaRPr lang="tr-TR" dirty="0" smtClean="0"/>
          </a:p>
          <a:p>
            <a:r>
              <a:rPr lang="tr-TR" dirty="0" smtClean="0"/>
              <a:t>Kendi </a:t>
            </a:r>
            <a:r>
              <a:rPr lang="tr-TR" dirty="0"/>
              <a:t>varlıklarını, bir başkası üzerinde hükmetme yoluyla ortaya koyarlar. Kendilerini merkez, çevrelerini de kendi uzantıları olarak görmeye eğilimlidirler. Çevrelerine emir ve direktiflerde bulunabilir ancak kendilerine emredilmesinden hoşlanmazlar. Kendileri yönetir ancak yönetilmekten hoşlanmazlar. Sevdikleri kişilere sınırlar koyabilir ancak sınırlanmaktan hiç hoşlanmazlar</a:t>
            </a:r>
            <a:r>
              <a:rPr lang="tr-TR" dirty="0" smtClean="0"/>
              <a:t>.</a:t>
            </a:r>
          </a:p>
          <a:p>
            <a:r>
              <a:rPr lang="tr-TR" dirty="0" smtClean="0"/>
              <a:t> </a:t>
            </a:r>
            <a:r>
              <a:rPr lang="tr-TR" dirty="0"/>
              <a:t>Mutlak güç arayışları nedeniyle çatışmacı-zorlayıcı ve fiziksel şiddete eğilimli olabilirler. Güçlerini yapıcı yönde kullanabildiklerinde, çok kısa sürede büyük işler başarabildikleri gibi bu gücü yıkıcı yönde kullandıklarında da yok edici olabilirler. </a:t>
            </a:r>
            <a:endParaRPr lang="tr-TR" dirty="0" smtClean="0"/>
          </a:p>
          <a:p>
            <a:r>
              <a:rPr lang="tr-TR" dirty="0" smtClean="0"/>
              <a:t>Kendilerini </a:t>
            </a:r>
            <a:r>
              <a:rPr lang="tr-TR" dirty="0"/>
              <a:t>ve zayıf-güçsüz gördükleri kişileri koruma konusunda, çok hassas ve gözü pek olurlar. Yaşamdaki var olma stratejileri; güçlü, bağımsız ve dayanıklı olmak ve asla “çaresiz, savunmasız, yetersiz, güçsüz ve bağımlı” olmamaktır. </a:t>
            </a:r>
            <a:endParaRPr lang="tr-TR" dirty="0" smtClean="0"/>
          </a:p>
          <a:p>
            <a:r>
              <a:rPr lang="tr-TR" dirty="0" smtClean="0"/>
              <a:t>Hayatta </a:t>
            </a:r>
            <a:r>
              <a:rPr lang="tr-TR" dirty="0"/>
              <a:t>en kaçındıkları şeyler; zayıflık, muhtaç duruma düşmek, kontrol edilmek, baskı altına alınmak ve güçsüzleştirilmektir. Duygusallık, zayıflık, kararsızlık ve pasiflikten nefret ederler. Buna karşılık güçlü-kararlı-aktif ve etkin bir görünüm sergiler.</a:t>
            </a:r>
          </a:p>
        </p:txBody>
      </p:sp>
    </p:spTree>
    <p:extLst>
      <p:ext uri="{BB962C8B-B14F-4D97-AF65-F5344CB8AC3E}">
        <p14:creationId xmlns:p14="http://schemas.microsoft.com/office/powerpoint/2010/main" val="202855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011382"/>
          </a:xfrm>
        </p:spPr>
        <p:txBody>
          <a:bodyPr>
            <a:normAutofit/>
          </a:bodyPr>
          <a:lstStyle/>
          <a:p>
            <a:pPr algn="ctr"/>
            <a:r>
              <a:rPr lang="tr-TR" sz="2800" dirty="0"/>
              <a:t>DTM9: Fiziksel (Duyumsal- </a:t>
            </a:r>
            <a:r>
              <a:rPr lang="tr-TR" sz="2800" dirty="0" err="1"/>
              <a:t>Hareketel</a:t>
            </a:r>
            <a:r>
              <a:rPr lang="tr-TR" sz="2800" dirty="0"/>
              <a:t>) konfor arayan mizaç tipi/ Barışçı, uyumlu</a:t>
            </a:r>
          </a:p>
        </p:txBody>
      </p:sp>
      <p:sp>
        <p:nvSpPr>
          <p:cNvPr id="3" name="İçerik Yer Tutucusu 2"/>
          <p:cNvSpPr>
            <a:spLocks noGrp="1"/>
          </p:cNvSpPr>
          <p:nvPr>
            <p:ph idx="1"/>
          </p:nvPr>
        </p:nvSpPr>
        <p:spPr>
          <a:xfrm>
            <a:off x="677334" y="1620982"/>
            <a:ext cx="10752666" cy="4973782"/>
          </a:xfrm>
        </p:spPr>
        <p:txBody>
          <a:bodyPr>
            <a:normAutofit fontScale="85000" lnSpcReduction="20000"/>
          </a:bodyPr>
          <a:lstStyle/>
          <a:p>
            <a:r>
              <a:rPr lang="tr-TR" dirty="0">
                <a:solidFill>
                  <a:schemeClr val="accent5"/>
                </a:solidFill>
              </a:rPr>
              <a:t>Anahtar Kelimeler: Sakin, uyumlu, barışçıl, arabulucu, esnek, rahatına düşkün, utangaç, yavaş hareket </a:t>
            </a:r>
            <a:r>
              <a:rPr lang="tr-TR" dirty="0" smtClean="0">
                <a:solidFill>
                  <a:schemeClr val="accent5"/>
                </a:solidFill>
              </a:rPr>
              <a:t>eden</a:t>
            </a:r>
            <a:endParaRPr lang="tr-TR" dirty="0">
              <a:solidFill>
                <a:schemeClr val="accent5"/>
              </a:solidFill>
            </a:endParaRPr>
          </a:p>
          <a:p>
            <a:r>
              <a:rPr lang="tr-TR" dirty="0"/>
              <a:t>G</a:t>
            </a:r>
            <a:r>
              <a:rPr lang="tr-TR" dirty="0" smtClean="0"/>
              <a:t>enel </a:t>
            </a:r>
            <a:r>
              <a:rPr lang="tr-TR" dirty="0"/>
              <a:t>olarak, uyumlu, sakin, saygılı, mülayim, utangaç, gerilim ve huzursuzluktan hiç hoşlanmayan, barışçıl ve arabulucu kişilerdir. </a:t>
            </a:r>
            <a:endParaRPr lang="tr-TR" dirty="0" smtClean="0"/>
          </a:p>
          <a:p>
            <a:r>
              <a:rPr lang="tr-TR" dirty="0" smtClean="0"/>
              <a:t>Çatışma </a:t>
            </a:r>
            <a:r>
              <a:rPr lang="tr-TR" dirty="0"/>
              <a:t>yaratacak durumlardan ve uyumu bozacak davranışlardan kaçınmaya eğilimlidirler. Kimseyle tartışmadan, huzursuzluk yaşamadan, barış ve uzlaşma içinde yaşamak isterler. Çevrelerinde gelişen tartışma, kavga, çatışma, gerginlik ve huzursuzluk durumlarında hemen barışçıl, </a:t>
            </a:r>
            <a:r>
              <a:rPr lang="tr-TR" dirty="0" err="1"/>
              <a:t>uzlaştırmacı</a:t>
            </a:r>
            <a:r>
              <a:rPr lang="tr-TR" dirty="0"/>
              <a:t> ve arabulucu bir tutum benimserler</a:t>
            </a:r>
            <a:r>
              <a:rPr lang="tr-TR" dirty="0" smtClean="0"/>
              <a:t>.</a:t>
            </a:r>
          </a:p>
          <a:p>
            <a:r>
              <a:rPr lang="tr-TR" dirty="0" smtClean="0"/>
              <a:t> </a:t>
            </a:r>
            <a:r>
              <a:rPr lang="tr-TR" dirty="0"/>
              <a:t>Kabullenici, halim-selim ve sabırlı bireyler olup, her durumda huzur ve sakinliklerini korumaya ve devam ettirmeye çalışırlar. Fiziksel rahatlıklarına ve bedensel/duyumsal ihtiyaçlarına düşkün bir yapıya sahiptirler. </a:t>
            </a:r>
            <a:endParaRPr lang="tr-TR" dirty="0" smtClean="0"/>
          </a:p>
          <a:p>
            <a:r>
              <a:rPr lang="tr-TR" dirty="0" smtClean="0"/>
              <a:t>Ani </a:t>
            </a:r>
            <a:r>
              <a:rPr lang="tr-TR" dirty="0"/>
              <a:t>ve beklenmedik değişimlerden rahatsız olurlar</a:t>
            </a:r>
            <a:r>
              <a:rPr lang="tr-TR" dirty="0" smtClean="0"/>
              <a:t>.</a:t>
            </a:r>
          </a:p>
          <a:p>
            <a:r>
              <a:rPr lang="tr-TR" dirty="0" smtClean="0"/>
              <a:t> </a:t>
            </a:r>
            <a:r>
              <a:rPr lang="tr-TR" dirty="0"/>
              <a:t>Herhangi bir şeye zorlandıklarında hızla harekete geçmekte zorlanırlar. Üşengeçliğe eğilimlidirler. Riske girmek ve ön almaktan kaçınan, motive olmadıklarında işleri erteleyen bir davranış örüntüsüne sahiptirler</a:t>
            </a:r>
            <a:r>
              <a:rPr lang="tr-TR" dirty="0" smtClean="0"/>
              <a:t>.</a:t>
            </a:r>
          </a:p>
          <a:p>
            <a:r>
              <a:rPr lang="tr-TR" dirty="0" smtClean="0"/>
              <a:t> </a:t>
            </a:r>
            <a:r>
              <a:rPr lang="tr-TR" dirty="0"/>
              <a:t>Öfkelerini bastırırlar ancak “bardağı taşıran son damla” ile ani ve kontrolsüz bir şekilde öfke patlamaları yaşayabilirler. Zor ve önemli kararları, sıkıntı verici işleri erteleyip geciktirebilirler</a:t>
            </a:r>
            <a:r>
              <a:rPr lang="tr-TR" dirty="0" smtClean="0"/>
              <a:t>.</a:t>
            </a:r>
          </a:p>
          <a:p>
            <a:r>
              <a:rPr lang="tr-TR" dirty="0" smtClean="0"/>
              <a:t> </a:t>
            </a:r>
            <a:r>
              <a:rPr lang="tr-TR" dirty="0"/>
              <a:t>Bir işe tam motive olmadıklarında eyleme geçemezler. </a:t>
            </a:r>
            <a:endParaRPr lang="tr-TR" dirty="0" smtClean="0"/>
          </a:p>
          <a:p>
            <a:r>
              <a:rPr lang="tr-TR" dirty="0" smtClean="0"/>
              <a:t>İç </a:t>
            </a:r>
            <a:r>
              <a:rPr lang="tr-TR" dirty="0"/>
              <a:t>dünyalarını paylaşmak konusunda ketum ve kapalıdırlar. Çevreleriyle sürdürdükleri uyumu korumak ve huzurlarını bozmamak adına, “hayır” demekte zorlanırlar</a:t>
            </a:r>
            <a:r>
              <a:rPr lang="tr-TR" dirty="0" smtClean="0"/>
              <a:t>.</a:t>
            </a:r>
          </a:p>
          <a:p>
            <a:r>
              <a:rPr lang="tr-TR" dirty="0" smtClean="0"/>
              <a:t> </a:t>
            </a:r>
            <a:r>
              <a:rPr lang="tr-TR" dirty="0"/>
              <a:t>İlişkileri bozan, süreci tıkayan, yürüyen bir şeyi durduran, düzene çomak sokan kişi olmak istemedikleri için gerçekte istemedikleri şeylere de “evet” diyebilirler. Ancak yapmak istemedikleri şeylere zorlandıklarında ya da üzerlerinde baskı kurulduğunda, açık açık çatışmasalar da pasif bir biçimde inatlaşırlar. </a:t>
            </a:r>
          </a:p>
        </p:txBody>
      </p:sp>
    </p:spTree>
    <p:extLst>
      <p:ext uri="{BB962C8B-B14F-4D97-AF65-F5344CB8AC3E}">
        <p14:creationId xmlns:p14="http://schemas.microsoft.com/office/powerpoint/2010/main" val="667912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smtClean="0"/>
              <a:t>Johari</a:t>
            </a:r>
            <a:r>
              <a:rPr lang="tr-TR" dirty="0" smtClean="0"/>
              <a:t> Farkındalık Penceresi</a:t>
            </a:r>
            <a:endParaRPr lang="tr-TR" dirty="0"/>
          </a:p>
        </p:txBody>
      </p:sp>
      <p:pic>
        <p:nvPicPr>
          <p:cNvPr id="4" name="İçerik Yer Tutucusu 3"/>
          <p:cNvPicPr>
            <a:picLocks noGrp="1" noChangeAspect="1"/>
          </p:cNvPicPr>
          <p:nvPr>
            <p:ph idx="1"/>
          </p:nvPr>
        </p:nvPicPr>
        <p:blipFill>
          <a:blip r:embed="rId2"/>
          <a:stretch>
            <a:fillRect/>
          </a:stretch>
        </p:blipFill>
        <p:spPr>
          <a:xfrm>
            <a:off x="818535" y="1930400"/>
            <a:ext cx="8314266" cy="4190639"/>
          </a:xfrm>
          <a:prstGeom prst="rect">
            <a:avLst/>
          </a:prstGeom>
        </p:spPr>
      </p:pic>
    </p:spTree>
    <p:extLst>
      <p:ext uri="{BB962C8B-B14F-4D97-AF65-F5344CB8AC3E}">
        <p14:creationId xmlns:p14="http://schemas.microsoft.com/office/powerpoint/2010/main" val="176662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pt-BR" dirty="0"/>
              <a:t>9 tip mizaç (Enneagram) modeli nedir?</a:t>
            </a:r>
            <a:endParaRPr lang="tr-TR" dirty="0"/>
          </a:p>
        </p:txBody>
      </p:sp>
      <p:sp>
        <p:nvSpPr>
          <p:cNvPr id="3" name="İçerik Yer Tutucusu 2"/>
          <p:cNvSpPr>
            <a:spLocks noGrp="1"/>
          </p:cNvSpPr>
          <p:nvPr>
            <p:ph idx="1"/>
          </p:nvPr>
        </p:nvSpPr>
        <p:spPr>
          <a:xfrm>
            <a:off x="677334" y="2160589"/>
            <a:ext cx="5862011" cy="3880773"/>
          </a:xfrm>
        </p:spPr>
        <p:txBody>
          <a:bodyPr>
            <a:normAutofit/>
          </a:bodyPr>
          <a:lstStyle/>
          <a:p>
            <a:r>
              <a:rPr lang="tr-TR" sz="2000" dirty="0">
                <a:latin typeface="Californian FB" panose="0207040306080B030204" pitchFamily="18" charset="0"/>
              </a:rPr>
              <a:t>9 Tip Mizaç Modeline göre her insan, dokuz farklı mizaç tipinden biri ile dünyaya gelir. Bu dokuz ayrı tipin hepsinin kendisine göre bir arayışı, yönelimi ve ihtiyaç dili vardır. Mizaç tipleri isimlerini, o mizaç tipindeki bireylerin en temel ihtiyaç ve arayışlarından </a:t>
            </a:r>
            <a:r>
              <a:rPr lang="tr-TR" sz="2000" dirty="0" smtClean="0">
                <a:latin typeface="Californian FB" panose="0207040306080B030204" pitchFamily="18" charset="0"/>
              </a:rPr>
              <a:t>alır.</a:t>
            </a:r>
            <a:endParaRPr lang="tr-TR" sz="2000" dirty="0">
              <a:latin typeface="Californian FB" panose="0207040306080B030204" pitchFamily="18" charset="0"/>
            </a:endParaRPr>
          </a:p>
        </p:txBody>
      </p:sp>
    </p:spTree>
    <p:extLst>
      <p:ext uri="{BB962C8B-B14F-4D97-AF65-F5344CB8AC3E}">
        <p14:creationId xmlns:p14="http://schemas.microsoft.com/office/powerpoint/2010/main" val="3356932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Mizaç, karakter, kişilik aynı mıdır?</a:t>
            </a:r>
          </a:p>
        </p:txBody>
      </p:sp>
      <p:pic>
        <p:nvPicPr>
          <p:cNvPr id="8" name="İçerik Yer Tutucusu 7"/>
          <p:cNvPicPr>
            <a:picLocks noGrp="1" noChangeAspect="1"/>
          </p:cNvPicPr>
          <p:nvPr>
            <p:ph idx="1"/>
          </p:nvPr>
        </p:nvPicPr>
        <p:blipFill>
          <a:blip r:embed="rId2"/>
          <a:stretch>
            <a:fillRect/>
          </a:stretch>
        </p:blipFill>
        <p:spPr>
          <a:xfrm>
            <a:off x="2771183" y="1256143"/>
            <a:ext cx="4558144" cy="4322619"/>
          </a:xfrm>
          <a:prstGeom prst="rect">
            <a:avLst/>
          </a:prstGeom>
        </p:spPr>
      </p:pic>
      <p:sp>
        <p:nvSpPr>
          <p:cNvPr id="9" name="Satır Belirtme Çizgisi 2 (Kenarlık ve Diğer Çubuk) 8"/>
          <p:cNvSpPr/>
          <p:nvPr/>
        </p:nvSpPr>
        <p:spPr>
          <a:xfrm>
            <a:off x="6227616" y="5264726"/>
            <a:ext cx="1856509" cy="628073"/>
          </a:xfrm>
          <a:prstGeom prst="accen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TOHUM:</a:t>
            </a:r>
          </a:p>
          <a:p>
            <a:pPr algn="ctr"/>
            <a:r>
              <a:rPr lang="tr-TR" dirty="0" smtClean="0"/>
              <a:t>Mizaç</a:t>
            </a:r>
            <a:endParaRPr lang="tr-TR" dirty="0"/>
          </a:p>
        </p:txBody>
      </p:sp>
      <p:sp>
        <p:nvSpPr>
          <p:cNvPr id="10" name="Satır Belirtme Çizgisi 1 9"/>
          <p:cNvSpPr/>
          <p:nvPr/>
        </p:nvSpPr>
        <p:spPr>
          <a:xfrm>
            <a:off x="7155870" y="2865587"/>
            <a:ext cx="2339532" cy="540325"/>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DALLAR:Karakter</a:t>
            </a:r>
            <a:endParaRPr lang="tr-TR" dirty="0"/>
          </a:p>
        </p:txBody>
      </p:sp>
      <p:sp>
        <p:nvSpPr>
          <p:cNvPr id="11" name="Sol Ayraç 10"/>
          <p:cNvSpPr/>
          <p:nvPr/>
        </p:nvSpPr>
        <p:spPr>
          <a:xfrm>
            <a:off x="2022764" y="1930400"/>
            <a:ext cx="678871" cy="40778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2" name="Dikdörtgen 11"/>
          <p:cNvSpPr/>
          <p:nvPr/>
        </p:nvSpPr>
        <p:spPr>
          <a:xfrm>
            <a:off x="687412" y="3200400"/>
            <a:ext cx="1345430" cy="1094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AĞAÇ:</a:t>
            </a:r>
          </a:p>
          <a:p>
            <a:pPr algn="ctr"/>
            <a:r>
              <a:rPr lang="tr-TR" dirty="0" smtClean="0"/>
              <a:t>Kişilik</a:t>
            </a:r>
            <a:endParaRPr lang="tr-TR" dirty="0"/>
          </a:p>
        </p:txBody>
      </p:sp>
      <p:pic>
        <p:nvPicPr>
          <p:cNvPr id="13" name="Resim 12"/>
          <p:cNvPicPr>
            <a:picLocks noChangeAspect="1"/>
          </p:cNvPicPr>
          <p:nvPr/>
        </p:nvPicPr>
        <p:blipFill>
          <a:blip r:embed="rId3"/>
          <a:stretch>
            <a:fillRect/>
          </a:stretch>
        </p:blipFill>
        <p:spPr>
          <a:xfrm>
            <a:off x="4650085" y="5421747"/>
            <a:ext cx="651165" cy="757380"/>
          </a:xfrm>
          <a:prstGeom prst="rect">
            <a:avLst/>
          </a:prstGeom>
        </p:spPr>
      </p:pic>
    </p:spTree>
    <p:extLst>
      <p:ext uri="{BB962C8B-B14F-4D97-AF65-F5344CB8AC3E}">
        <p14:creationId xmlns:p14="http://schemas.microsoft.com/office/powerpoint/2010/main" val="3275873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idx="1"/>
          </p:nvPr>
        </p:nvSpPr>
        <p:spPr>
          <a:xfrm>
            <a:off x="789252" y="775854"/>
            <a:ext cx="4185623" cy="1102409"/>
          </a:xfrm>
        </p:spPr>
        <p:txBody>
          <a:bodyPr/>
          <a:lstStyle/>
          <a:p>
            <a:pPr algn="ctr"/>
            <a:r>
              <a:rPr lang="tr-TR" dirty="0">
                <a:solidFill>
                  <a:schemeClr val="accent1"/>
                </a:solidFill>
              </a:rPr>
              <a:t>Ana Mizaç</a:t>
            </a:r>
          </a:p>
        </p:txBody>
      </p:sp>
      <p:sp>
        <p:nvSpPr>
          <p:cNvPr id="3" name="İçerik Yer Tutucusu 2"/>
          <p:cNvSpPr>
            <a:spLocks noGrp="1"/>
          </p:cNvSpPr>
          <p:nvPr>
            <p:ph sz="half" idx="2"/>
          </p:nvPr>
        </p:nvSpPr>
        <p:spPr>
          <a:xfrm>
            <a:off x="789253" y="2507673"/>
            <a:ext cx="4185623" cy="3990109"/>
          </a:xfrm>
        </p:spPr>
        <p:txBody>
          <a:bodyPr/>
          <a:lstStyle/>
          <a:p>
            <a:r>
              <a:rPr lang="tr-TR" dirty="0"/>
              <a:t>Kişinin baskın şekilde ve ağırlıklı olarak kullandığı mizaç tipidir. Bu mizaç tipi o kişinin ana mizacı olmaktadır. Bu aynı zaman da o kişinin ağırlıklı olarak kullandığı merkez ve bölüme de işaret eder. Örneğin bir kişinin ana mizacının 1 olması eylem/fizik merkezin akıl bölümünü daha baskın olarak kullanması anlamına gelmektedir.</a:t>
            </a:r>
          </a:p>
        </p:txBody>
      </p:sp>
      <p:sp>
        <p:nvSpPr>
          <p:cNvPr id="5" name="Metin Yer Tutucusu 4"/>
          <p:cNvSpPr>
            <a:spLocks noGrp="1"/>
          </p:cNvSpPr>
          <p:nvPr>
            <p:ph type="body" sz="quarter" idx="3"/>
          </p:nvPr>
        </p:nvSpPr>
        <p:spPr>
          <a:xfrm>
            <a:off x="5213074" y="1088228"/>
            <a:ext cx="4185618" cy="790035"/>
          </a:xfrm>
        </p:spPr>
        <p:txBody>
          <a:bodyPr/>
          <a:lstStyle/>
          <a:p>
            <a:pPr algn="ctr"/>
            <a:r>
              <a:rPr lang="tr-TR" dirty="0" smtClean="0">
                <a:solidFill>
                  <a:schemeClr val="accent1"/>
                </a:solidFill>
              </a:rPr>
              <a:t>Kanat Mizaç</a:t>
            </a:r>
            <a:endParaRPr lang="tr-TR" dirty="0">
              <a:solidFill>
                <a:schemeClr val="accent1"/>
              </a:solidFill>
            </a:endParaRPr>
          </a:p>
        </p:txBody>
      </p:sp>
      <p:sp>
        <p:nvSpPr>
          <p:cNvPr id="6" name="İçerik Yer Tutucusu 5"/>
          <p:cNvSpPr>
            <a:spLocks noGrp="1"/>
          </p:cNvSpPr>
          <p:nvPr>
            <p:ph sz="quarter" idx="4"/>
          </p:nvPr>
        </p:nvSpPr>
        <p:spPr>
          <a:xfrm>
            <a:off x="5074530" y="2507673"/>
            <a:ext cx="4789907" cy="3580428"/>
          </a:xfrm>
        </p:spPr>
        <p:txBody>
          <a:bodyPr>
            <a:normAutofit fontScale="92500" lnSpcReduction="10000"/>
          </a:bodyPr>
          <a:lstStyle/>
          <a:p>
            <a:r>
              <a:rPr lang="tr-TR" dirty="0"/>
              <a:t>Her bir kişi; temel mizaç tipine ek olarak az da olsa bir başka mizaç tipinin özelliklerinden etkilenir. Kişinin ana mizacının yanında az da olsa etkilendiği bu mizaca kişinin kanat mizacı diyoruz. Kişide bu kanat mizacın etkisi yüksek veya düşük düzeyde olabilir. Kanat mizaç etkisi, temel mizaç tipine çeşitlilik ve zenginlik katar</a:t>
            </a:r>
            <a:r>
              <a:rPr lang="tr-TR" dirty="0" smtClean="0"/>
              <a:t>.</a:t>
            </a:r>
          </a:p>
          <a:p>
            <a:r>
              <a:rPr lang="tr-TR" dirty="0" err="1"/>
              <a:t>Herbir</a:t>
            </a:r>
            <a:r>
              <a:rPr lang="tr-TR" dirty="0"/>
              <a:t> mizaç bir rakamla sembolize edilir. Bunlar bir </a:t>
            </a:r>
            <a:r>
              <a:rPr lang="tr-TR" dirty="0" smtClean="0"/>
              <a:t>çemberde konumlanmış </a:t>
            </a:r>
            <a:r>
              <a:rPr lang="tr-TR" dirty="0"/>
              <a:t>olarak </a:t>
            </a:r>
            <a:r>
              <a:rPr lang="tr-TR" dirty="0" smtClean="0"/>
              <a:t>düşünüldüğünde; </a:t>
            </a:r>
            <a:r>
              <a:rPr lang="tr-TR" dirty="0" err="1"/>
              <a:t>herbir</a:t>
            </a:r>
            <a:r>
              <a:rPr lang="tr-TR" dirty="0"/>
              <a:t> “mizacın/rakamın” sağındaki veya solundaki “mizaç/rakam” o mizacın muhtemel kanadıdır.</a:t>
            </a:r>
            <a:endParaRPr lang="tr-TR" dirty="0" smtClean="0"/>
          </a:p>
          <a:p>
            <a:endParaRPr lang="tr-TR" dirty="0"/>
          </a:p>
        </p:txBody>
      </p:sp>
    </p:spTree>
    <p:extLst>
      <p:ext uri="{BB962C8B-B14F-4D97-AF65-F5344CB8AC3E}">
        <p14:creationId xmlns:p14="http://schemas.microsoft.com/office/powerpoint/2010/main" val="303972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14400"/>
          </a:xfrm>
        </p:spPr>
        <p:txBody>
          <a:bodyPr/>
          <a:lstStyle/>
          <a:p>
            <a:endParaRPr lang="tr-TR" dirty="0"/>
          </a:p>
        </p:txBody>
      </p:sp>
      <p:pic>
        <p:nvPicPr>
          <p:cNvPr id="5" name="Resim 4"/>
          <p:cNvPicPr>
            <a:picLocks noChangeAspect="1"/>
          </p:cNvPicPr>
          <p:nvPr/>
        </p:nvPicPr>
        <p:blipFill>
          <a:blip r:embed="rId2"/>
          <a:stretch>
            <a:fillRect/>
          </a:stretch>
        </p:blipFill>
        <p:spPr>
          <a:xfrm>
            <a:off x="654821" y="1634837"/>
            <a:ext cx="4610100" cy="4003963"/>
          </a:xfrm>
          <a:prstGeom prst="rect">
            <a:avLst/>
          </a:prstGeom>
        </p:spPr>
      </p:pic>
      <p:pic>
        <p:nvPicPr>
          <p:cNvPr id="7" name="İçerik Yer Tutucusu 6"/>
          <p:cNvPicPr>
            <a:picLocks noGrp="1" noChangeAspect="1"/>
          </p:cNvPicPr>
          <p:nvPr>
            <p:ph idx="1"/>
          </p:nvPr>
        </p:nvPicPr>
        <p:blipFill>
          <a:blip r:embed="rId3"/>
          <a:stretch>
            <a:fillRect/>
          </a:stretch>
        </p:blipFill>
        <p:spPr>
          <a:xfrm>
            <a:off x="5541541" y="1840490"/>
            <a:ext cx="4516860" cy="4103109"/>
          </a:xfrm>
          <a:prstGeom prst="rect">
            <a:avLst/>
          </a:prstGeom>
          <a:solidFill>
            <a:schemeClr val="bg1"/>
          </a:solidFill>
        </p:spPr>
      </p:pic>
    </p:spTree>
    <p:extLst>
      <p:ext uri="{BB962C8B-B14F-4D97-AF65-F5344CB8AC3E}">
        <p14:creationId xmlns:p14="http://schemas.microsoft.com/office/powerpoint/2010/main" val="1384876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014251" y="1371274"/>
            <a:ext cx="3074132" cy="576262"/>
          </a:xfrm>
        </p:spPr>
        <p:txBody>
          <a:bodyPr/>
          <a:lstStyle/>
          <a:p>
            <a:pPr algn="ctr"/>
            <a:r>
              <a:rPr lang="tr-TR" dirty="0" smtClean="0">
                <a:solidFill>
                  <a:schemeClr val="accent1"/>
                </a:solidFill>
              </a:rPr>
              <a:t>Rahat Hattı</a:t>
            </a:r>
            <a:endParaRPr lang="tr-TR" dirty="0">
              <a:solidFill>
                <a:schemeClr val="accent1"/>
              </a:solidFill>
            </a:endParaRPr>
          </a:p>
        </p:txBody>
      </p:sp>
      <p:pic>
        <p:nvPicPr>
          <p:cNvPr id="7" name="İçerik Yer Tutucusu 6"/>
          <p:cNvPicPr>
            <a:picLocks noGrp="1" noChangeAspect="1"/>
          </p:cNvPicPr>
          <p:nvPr>
            <p:ph sz="half" idx="2"/>
          </p:nvPr>
        </p:nvPicPr>
        <p:blipFill>
          <a:blip r:embed="rId2"/>
          <a:stretch>
            <a:fillRect/>
          </a:stretch>
        </p:blipFill>
        <p:spPr>
          <a:xfrm>
            <a:off x="2121490" y="2327564"/>
            <a:ext cx="6432550" cy="3657600"/>
          </a:xfrm>
          <a:prstGeom prst="rect">
            <a:avLst/>
          </a:prstGeom>
        </p:spPr>
      </p:pic>
      <p:sp>
        <p:nvSpPr>
          <p:cNvPr id="5" name="Metin Yer Tutucusu 4"/>
          <p:cNvSpPr>
            <a:spLocks noGrp="1"/>
          </p:cNvSpPr>
          <p:nvPr>
            <p:ph type="body" sz="quarter" idx="3"/>
          </p:nvPr>
        </p:nvSpPr>
        <p:spPr>
          <a:xfrm>
            <a:off x="5088383" y="1371274"/>
            <a:ext cx="3598417" cy="576262"/>
          </a:xfrm>
        </p:spPr>
        <p:txBody>
          <a:bodyPr/>
          <a:lstStyle/>
          <a:p>
            <a:pPr algn="ctr"/>
            <a:r>
              <a:rPr lang="tr-TR" dirty="0" smtClean="0">
                <a:solidFill>
                  <a:schemeClr val="accent1"/>
                </a:solidFill>
              </a:rPr>
              <a:t>Stres Hattı</a:t>
            </a:r>
            <a:endParaRPr lang="tr-TR" dirty="0">
              <a:solidFill>
                <a:schemeClr val="accent1"/>
              </a:solidFill>
            </a:endParaRPr>
          </a:p>
        </p:txBody>
      </p:sp>
    </p:spTree>
    <p:extLst>
      <p:ext uri="{BB962C8B-B14F-4D97-AF65-F5344CB8AC3E}">
        <p14:creationId xmlns:p14="http://schemas.microsoft.com/office/powerpoint/2010/main" val="385266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dirty="0"/>
              <a:t>STRES </a:t>
            </a:r>
            <a:r>
              <a:rPr lang="tr-TR" sz="2800" dirty="0" smtClean="0"/>
              <a:t> </a:t>
            </a:r>
            <a:r>
              <a:rPr lang="tr-TR" sz="2800" dirty="0"/>
              <a:t>HALLERINDE SERGİLENEN TUTUMLAR</a:t>
            </a:r>
          </a:p>
        </p:txBody>
      </p:sp>
      <p:sp>
        <p:nvSpPr>
          <p:cNvPr id="5" name="İçerik Yer Tutucusu 4"/>
          <p:cNvSpPr>
            <a:spLocks noGrp="1"/>
          </p:cNvSpPr>
          <p:nvPr>
            <p:ph idx="1"/>
          </p:nvPr>
        </p:nvSpPr>
        <p:spPr/>
        <p:txBody>
          <a:bodyPr>
            <a:normAutofit fontScale="92500" lnSpcReduction="20000"/>
          </a:bodyPr>
          <a:lstStyle/>
          <a:p>
            <a:pPr marL="0" indent="0">
              <a:buNone/>
            </a:pPr>
            <a:r>
              <a:rPr lang="tr-TR" sz="2200" dirty="0">
                <a:solidFill>
                  <a:schemeClr val="accent1"/>
                </a:solidFill>
              </a:rPr>
              <a:t>Stres hattı:</a:t>
            </a:r>
          </a:p>
          <a:p>
            <a:endParaRPr lang="tr-TR" dirty="0"/>
          </a:p>
          <a:p>
            <a:r>
              <a:rPr lang="tr-TR" dirty="0"/>
              <a:t>Her birey baş edemeyeceği ölçüde stres ile karşılaştığında, ana mizacından farklı olan bir mizaç durumunun sağlıksız halini sergiler. Buna bireyin “stres hattı” denilmektedir. Birey stres hattında gittiği mizacın ‘‘sağlıksız’’ halini sergiler.</a:t>
            </a:r>
          </a:p>
          <a:p>
            <a:endParaRPr lang="tr-TR" dirty="0"/>
          </a:p>
          <a:p>
            <a:r>
              <a:rPr lang="tr-TR" dirty="0"/>
              <a:t>Stres durumu ve stres hattı ile kastedilen şey; bireyin ana mizacının imkanlarını kullandığı halde muhatap olduğu stres nedenleriyle baş edememesi ve bunları değiştirememesi halidir. Bir başka ifade ile kişinin temel mizaç yapısının imkan ve özelliklerinin stres nedenleri karşısında yetersiz ve işlevsiz kalması nedeniyle başka bir mekanizma ile cevap verme durumudur.</a:t>
            </a:r>
          </a:p>
          <a:p>
            <a:endParaRPr lang="tr-TR" dirty="0"/>
          </a:p>
          <a:p>
            <a:r>
              <a:rPr lang="tr-TR" dirty="0"/>
              <a:t>Bireyin streste iken sergilediği tavır ve tutum, aslında hayatta en hoşlanmadığı tutum ve tavırdır.</a:t>
            </a:r>
          </a:p>
        </p:txBody>
      </p:sp>
    </p:spTree>
    <p:extLst>
      <p:ext uri="{BB962C8B-B14F-4D97-AF65-F5344CB8AC3E}">
        <p14:creationId xmlns:p14="http://schemas.microsoft.com/office/powerpoint/2010/main" val="108166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RAHAT HALLERINDE SERGİLENEN TUTUMLAR</a:t>
            </a:r>
          </a:p>
        </p:txBody>
      </p:sp>
      <p:sp>
        <p:nvSpPr>
          <p:cNvPr id="3" name="İçerik Yer Tutucusu 2"/>
          <p:cNvSpPr>
            <a:spLocks noGrp="1"/>
          </p:cNvSpPr>
          <p:nvPr>
            <p:ph idx="1"/>
          </p:nvPr>
        </p:nvSpPr>
        <p:spPr/>
        <p:txBody>
          <a:bodyPr/>
          <a:lstStyle/>
          <a:p>
            <a:pPr marL="0" indent="0">
              <a:buNone/>
            </a:pPr>
            <a:r>
              <a:rPr lang="tr-TR" sz="2000" dirty="0" smtClean="0">
                <a:solidFill>
                  <a:schemeClr val="accent1"/>
                </a:solidFill>
              </a:rPr>
              <a:t>Rahat </a:t>
            </a:r>
            <a:r>
              <a:rPr lang="tr-TR" sz="2000" dirty="0">
                <a:solidFill>
                  <a:schemeClr val="accent1"/>
                </a:solidFill>
              </a:rPr>
              <a:t>hattı</a:t>
            </a:r>
            <a:r>
              <a:rPr lang="tr-TR" sz="2000" dirty="0" smtClean="0">
                <a:solidFill>
                  <a:schemeClr val="accent1"/>
                </a:solidFill>
              </a:rPr>
              <a:t>:</a:t>
            </a:r>
            <a:endParaRPr lang="tr-TR" dirty="0"/>
          </a:p>
          <a:p>
            <a:r>
              <a:rPr lang="tr-TR" dirty="0"/>
              <a:t>Yine her bir birey, kendini rahat ve dingin durumda hissettiğinde ana mizacından farklı bir mizaç durumunun sağlıklı halini sergiler. Buna da bireyin “rahat hattı” denilmektedir. Birey rahat ve dingin olduğunda gittiği mizaç tipinin sağlıklı halini sergiler</a:t>
            </a:r>
            <a:r>
              <a:rPr lang="tr-TR" dirty="0" smtClean="0"/>
              <a:t>.</a:t>
            </a:r>
          </a:p>
          <a:p>
            <a:r>
              <a:rPr lang="tr-TR" dirty="0"/>
              <a:t>Burada rahatlama durumu ile kast edilen şey; bireyin temel arayışı konusunda kısmen de olsa tatmin olması ve temel korku ve kaçınmaları konusunda kendini güvende hissetmesidir. Bu durumda birey, benlik bütünlüğünü sürdürmek amacıyla kullandığı mekanizmaları geriye çeker ve ana mizacında olmayan bir kısım olumlu tutumları sergileme imkanı bulur.</a:t>
            </a:r>
          </a:p>
        </p:txBody>
      </p:sp>
    </p:spTree>
    <p:extLst>
      <p:ext uri="{BB962C8B-B14F-4D97-AF65-F5344CB8AC3E}">
        <p14:creationId xmlns:p14="http://schemas.microsoft.com/office/powerpoint/2010/main" val="13403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Dokuz Mizaç Tipleri nelerdir?</a:t>
            </a:r>
          </a:p>
        </p:txBody>
      </p:sp>
      <p:sp>
        <p:nvSpPr>
          <p:cNvPr id="3" name="İçerik Yer Tutucusu 2"/>
          <p:cNvSpPr>
            <a:spLocks noGrp="1"/>
          </p:cNvSpPr>
          <p:nvPr>
            <p:ph idx="1"/>
          </p:nvPr>
        </p:nvSpPr>
        <p:spPr>
          <a:xfrm>
            <a:off x="677335" y="1413164"/>
            <a:ext cx="6471610" cy="4849091"/>
          </a:xfrm>
        </p:spPr>
        <p:txBody>
          <a:bodyPr>
            <a:noAutofit/>
          </a:bodyPr>
          <a:lstStyle/>
          <a:p>
            <a:pPr marL="0" indent="0">
              <a:lnSpc>
                <a:spcPct val="150000"/>
              </a:lnSpc>
              <a:buNone/>
            </a:pPr>
            <a:r>
              <a:rPr lang="tr-TR" sz="1600" b="1" dirty="0"/>
              <a:t>DTM1</a:t>
            </a:r>
            <a:r>
              <a:rPr lang="tr-TR" sz="1600" dirty="0"/>
              <a:t>: Kusursuzluğu arayan mizaç tipi/ </a:t>
            </a:r>
            <a:r>
              <a:rPr lang="tr-TR" sz="1600" dirty="0" smtClean="0"/>
              <a:t>Mükemmeliyetçi</a:t>
            </a:r>
          </a:p>
          <a:p>
            <a:pPr marL="0" indent="0">
              <a:lnSpc>
                <a:spcPct val="150000"/>
              </a:lnSpc>
              <a:buNone/>
            </a:pPr>
            <a:r>
              <a:rPr lang="tr-TR" sz="1600" b="1" dirty="0" smtClean="0"/>
              <a:t>DTM2</a:t>
            </a:r>
            <a:r>
              <a:rPr lang="tr-TR" sz="1600" b="1" dirty="0"/>
              <a:t>: </a:t>
            </a:r>
            <a:r>
              <a:rPr lang="tr-TR" sz="1600" dirty="0"/>
              <a:t>Duyguları hissetmeyi arayan mizaç tipi / </a:t>
            </a:r>
            <a:r>
              <a:rPr lang="tr-TR" sz="1600" dirty="0" smtClean="0"/>
              <a:t>Yardımsever</a:t>
            </a:r>
            <a:endParaRPr lang="tr-TR" sz="1600" dirty="0"/>
          </a:p>
          <a:p>
            <a:pPr marL="0" indent="0">
              <a:lnSpc>
                <a:spcPct val="150000"/>
              </a:lnSpc>
              <a:buNone/>
            </a:pPr>
            <a:r>
              <a:rPr lang="tr-TR" sz="1600" b="1" dirty="0"/>
              <a:t>DTM3: </a:t>
            </a:r>
            <a:r>
              <a:rPr lang="tr-TR" sz="1600" dirty="0"/>
              <a:t>Hayran olunacak kendilik imajı arayan mizaç tipi / Başarı </a:t>
            </a:r>
            <a:r>
              <a:rPr lang="tr-TR" sz="1600" dirty="0" smtClean="0"/>
              <a:t>odaklı</a:t>
            </a:r>
            <a:endParaRPr lang="tr-TR" sz="1600" dirty="0"/>
          </a:p>
          <a:p>
            <a:pPr marL="0" indent="0">
              <a:lnSpc>
                <a:spcPct val="150000"/>
              </a:lnSpc>
              <a:buNone/>
            </a:pPr>
            <a:r>
              <a:rPr lang="tr-TR" sz="1600" b="1" dirty="0" smtClean="0"/>
              <a:t>DTM4</a:t>
            </a:r>
            <a:r>
              <a:rPr lang="tr-TR" sz="1600" b="1" dirty="0"/>
              <a:t>: </a:t>
            </a:r>
            <a:r>
              <a:rPr lang="tr-TR" sz="1600" dirty="0"/>
              <a:t>Duyguların anlamını arayan mizaç tipi  / </a:t>
            </a:r>
            <a:r>
              <a:rPr lang="tr-TR" sz="1600" dirty="0" err="1"/>
              <a:t>Traji</a:t>
            </a:r>
            <a:r>
              <a:rPr lang="tr-TR" sz="1600" dirty="0"/>
              <a:t> </a:t>
            </a:r>
            <a:r>
              <a:rPr lang="tr-TR" sz="1600" dirty="0" smtClean="0"/>
              <a:t>romantik</a:t>
            </a:r>
            <a:endParaRPr lang="tr-TR" sz="1600" dirty="0"/>
          </a:p>
          <a:p>
            <a:pPr marL="0" indent="0">
              <a:lnSpc>
                <a:spcPct val="150000"/>
              </a:lnSpc>
              <a:buNone/>
            </a:pPr>
            <a:r>
              <a:rPr lang="tr-TR" sz="1600" b="1" dirty="0"/>
              <a:t>DTM5</a:t>
            </a:r>
            <a:r>
              <a:rPr lang="tr-TR" sz="1600" dirty="0"/>
              <a:t>: Bilginin anlamına ulaşmaya çalışan mizaç tipi /</a:t>
            </a:r>
            <a:r>
              <a:rPr lang="tr-TR" sz="1600" dirty="0" smtClean="0"/>
              <a:t>Araştırmacı</a:t>
            </a:r>
            <a:endParaRPr lang="tr-TR" sz="1600" dirty="0"/>
          </a:p>
          <a:p>
            <a:pPr marL="0" indent="0">
              <a:lnSpc>
                <a:spcPct val="150000"/>
              </a:lnSpc>
              <a:buNone/>
            </a:pPr>
            <a:r>
              <a:rPr lang="tr-TR" sz="1600" b="1" dirty="0"/>
              <a:t>DTM6</a:t>
            </a:r>
            <a:r>
              <a:rPr lang="tr-TR" sz="1600" dirty="0"/>
              <a:t>: Entelektüel dinginlik arayan mizaç tipi/ </a:t>
            </a:r>
            <a:r>
              <a:rPr lang="tr-TR" sz="1600" dirty="0" smtClean="0"/>
              <a:t>Sorgulayıcı</a:t>
            </a:r>
            <a:endParaRPr lang="tr-TR" sz="1600" dirty="0"/>
          </a:p>
          <a:p>
            <a:pPr marL="0" indent="0">
              <a:lnSpc>
                <a:spcPct val="150000"/>
              </a:lnSpc>
              <a:buNone/>
            </a:pPr>
            <a:r>
              <a:rPr lang="tr-TR" sz="1600" b="1" dirty="0"/>
              <a:t>DTM7: </a:t>
            </a:r>
            <a:r>
              <a:rPr lang="tr-TR" sz="1600" dirty="0"/>
              <a:t>Keşfetmenin hazzını arayan mizaç tipi/ </a:t>
            </a:r>
            <a:r>
              <a:rPr lang="tr-TR" sz="1600" dirty="0" smtClean="0"/>
              <a:t>Maceracı</a:t>
            </a:r>
            <a:endParaRPr lang="tr-TR" sz="1600" dirty="0"/>
          </a:p>
          <a:p>
            <a:pPr marL="0" indent="0">
              <a:lnSpc>
                <a:spcPct val="150000"/>
              </a:lnSpc>
              <a:buNone/>
            </a:pPr>
            <a:r>
              <a:rPr lang="tr-TR" sz="1600" b="1" dirty="0"/>
              <a:t>DTM8: </a:t>
            </a:r>
            <a:r>
              <a:rPr lang="tr-TR" sz="1600" dirty="0"/>
              <a:t>Mutlak güç arayan mizaç tipi / Güçlü </a:t>
            </a:r>
            <a:r>
              <a:rPr lang="tr-TR" sz="1600" dirty="0" smtClean="0"/>
              <a:t>lider</a:t>
            </a:r>
            <a:endParaRPr lang="tr-TR" sz="1600" dirty="0"/>
          </a:p>
          <a:p>
            <a:pPr marL="0" indent="0">
              <a:lnSpc>
                <a:spcPct val="150000"/>
              </a:lnSpc>
              <a:buNone/>
            </a:pPr>
            <a:r>
              <a:rPr lang="tr-TR" sz="1600" b="1" dirty="0"/>
              <a:t>DTM9: </a:t>
            </a:r>
            <a:r>
              <a:rPr lang="tr-TR" sz="1600" dirty="0"/>
              <a:t>Fiziksel (Duyumsal- </a:t>
            </a:r>
            <a:r>
              <a:rPr lang="tr-TR" sz="1600" dirty="0" err="1" smtClean="0"/>
              <a:t>Hareketsel</a:t>
            </a:r>
            <a:r>
              <a:rPr lang="tr-TR" sz="1600" dirty="0"/>
              <a:t>) konfor arayan mizaç tipi/ Barışçı, </a:t>
            </a:r>
            <a:r>
              <a:rPr lang="tr-TR" sz="1600" dirty="0" smtClean="0"/>
              <a:t>uyumlu</a:t>
            </a:r>
            <a:endParaRPr lang="tr-TR" sz="1600" dirty="0"/>
          </a:p>
        </p:txBody>
      </p:sp>
      <p:pic>
        <p:nvPicPr>
          <p:cNvPr id="4" name="Resim 3"/>
          <p:cNvPicPr>
            <a:picLocks noChangeAspect="1"/>
          </p:cNvPicPr>
          <p:nvPr/>
        </p:nvPicPr>
        <p:blipFill>
          <a:blip r:embed="rId2"/>
          <a:stretch>
            <a:fillRect/>
          </a:stretch>
        </p:blipFill>
        <p:spPr>
          <a:xfrm>
            <a:off x="7301345" y="1163780"/>
            <a:ext cx="4671040" cy="4807529"/>
          </a:xfrm>
          <a:prstGeom prst="rect">
            <a:avLst/>
          </a:prstGeom>
        </p:spPr>
      </p:pic>
    </p:spTree>
    <p:extLst>
      <p:ext uri="{BB962C8B-B14F-4D97-AF65-F5344CB8AC3E}">
        <p14:creationId xmlns:p14="http://schemas.microsoft.com/office/powerpoint/2010/main" val="2620899889"/>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113</TotalTime>
  <Words>2787</Words>
  <Application>Microsoft Office PowerPoint</Application>
  <PresentationFormat>Geniş ekran</PresentationFormat>
  <Paragraphs>140</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Californian FB</vt:lpstr>
      <vt:lpstr>Trebuchet MS</vt:lpstr>
      <vt:lpstr>Wingdings 3</vt:lpstr>
      <vt:lpstr>Yüzeyler</vt:lpstr>
      <vt:lpstr>9 MİZAÇ TİPİ (Enneagram)</vt:lpstr>
      <vt:lpstr>9 tip mizaç (Enneagram) modeli nedir?</vt:lpstr>
      <vt:lpstr>Mizaç, karakter, kişilik aynı mıdır?</vt:lpstr>
      <vt:lpstr>PowerPoint Sunusu</vt:lpstr>
      <vt:lpstr>PowerPoint Sunusu</vt:lpstr>
      <vt:lpstr>PowerPoint Sunusu</vt:lpstr>
      <vt:lpstr>STRES  HALLERINDE SERGİLENEN TUTUMLAR</vt:lpstr>
      <vt:lpstr>RAHAT HALLERINDE SERGİLENEN TUTUMLAR</vt:lpstr>
      <vt:lpstr>Dokuz Mizaç Tipleri nelerdir?</vt:lpstr>
      <vt:lpstr>DTM1: Kusursuzluğu arayan mizaç tipi/ Mükemmeliyetçi</vt:lpstr>
      <vt:lpstr>DTM2: Duyguları hissetmeyi arayan mizaç tipi / Yardımsever </vt:lpstr>
      <vt:lpstr>DTM3: Hayran olunacak kendilik imajı arayan mizaç tipi / Başarı odaklı</vt:lpstr>
      <vt:lpstr>DTM4: Duyguların anlamını arayan mizaç tipi  / Traji romantik</vt:lpstr>
      <vt:lpstr>DTM5: Bilginin anlamına ulaşmaya çalışan mizaç tipi /Araştırmacı</vt:lpstr>
      <vt:lpstr>DTM6: Entelektüel dinginlik arayan mizaç tipi/ Sorgulayıcı</vt:lpstr>
      <vt:lpstr>DTM7: Keşfetmenin hazzını arayan mizaç tipi/ Maceracı</vt:lpstr>
      <vt:lpstr>DTM8: Mutlak güç arayan mizaç tipi / Güçlü lider</vt:lpstr>
      <vt:lpstr>DTM9: Fiziksel (Duyumsal- Hareketel) konfor arayan mizaç tipi/ Barışçı, uyumlu</vt:lpstr>
      <vt:lpstr>Johari Farkındalık Penceresi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mizaç tipi (Enneagram)</dc:title>
  <dc:creator>admin</dc:creator>
  <cp:lastModifiedBy>admin</cp:lastModifiedBy>
  <cp:revision>11</cp:revision>
  <dcterms:created xsi:type="dcterms:W3CDTF">2020-11-24T11:23:04Z</dcterms:created>
  <dcterms:modified xsi:type="dcterms:W3CDTF">2020-11-24T13:16:32Z</dcterms:modified>
</cp:coreProperties>
</file>